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avi" ContentType="video/x-msvide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2" r:id="rId2"/>
    <p:sldId id="263" r:id="rId3"/>
    <p:sldId id="345" r:id="rId4"/>
    <p:sldId id="339" r:id="rId5"/>
    <p:sldId id="333" r:id="rId6"/>
    <p:sldId id="347" r:id="rId7"/>
    <p:sldId id="346" r:id="rId8"/>
    <p:sldId id="340" r:id="rId9"/>
    <p:sldId id="348" r:id="rId10"/>
    <p:sldId id="350" r:id="rId11"/>
    <p:sldId id="349" r:id="rId12"/>
    <p:sldId id="335" r:id="rId13"/>
    <p:sldId id="325" r:id="rId14"/>
    <p:sldId id="285"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 建萍" initials="王" lastIdx="2" clrIdx="0">
    <p:extLst>
      <p:ext uri="{19B8F6BF-5375-455C-9EA6-DF929625EA0E}">
        <p15:presenceInfo xmlns:p15="http://schemas.microsoft.com/office/powerpoint/2012/main" userId="93c772f96fc01a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FD5EA"/>
    <a:srgbClr val="4472C4"/>
    <a:srgbClr val="190D79"/>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3673" autoAdjust="0"/>
  </p:normalViewPr>
  <p:slideViewPr>
    <p:cSldViewPr snapToGrid="0">
      <p:cViewPr varScale="1">
        <p:scale>
          <a:sx n="105" d="100"/>
          <a:sy n="105" d="100"/>
        </p:scale>
        <p:origin x="68" y="8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E:\&#12304;05&#12305;Carey%20King&#35838;&#20214;\0&#20010;&#20154;&#20449;&#24687;&#35770;&#25991;&#31456;\&#20840;&#22269;&#26102;&#38388;&#24207;&#21015;\3&#20840;&#22269;&#32467;&#26524;-&#20840;&#22269;&#26102;&#24207;-&#32467;&#26524;&#20998;&#26512;-&#20316;&#22270;&#24037;&#20316;&#31807;1.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E:\&#12304;05&#12305;Carey%20King&#35838;&#20214;\0&#20010;&#20154;&#20449;&#24687;&#35770;&#25991;&#31456;\&#20840;&#22269;&#26102;&#38388;&#24207;&#21015;\3&#20840;&#22269;&#32467;&#26524;-&#20840;&#22269;&#26102;&#24207;-&#32467;&#26524;&#20998;&#26512;-&#20316;&#22270;&#24037;&#20316;&#31807;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775371828521436E-2"/>
          <c:y val="0.18039370078740158"/>
          <c:w val="0.88073862642169731"/>
          <c:h val="0.60780876348789736"/>
        </c:manualLayout>
      </c:layout>
      <c:scatterChart>
        <c:scatterStyle val="smoothMarker"/>
        <c:varyColors val="0"/>
        <c:ser>
          <c:idx val="2"/>
          <c:order val="0"/>
          <c:xVal>
            <c:numRef>
              <c:f>Sheet1!$C$2:$C$11</c:f>
              <c:numCache>
                <c:formatCode>General</c:formatCode>
                <c:ptCount val="10"/>
                <c:pt idx="0">
                  <c:v>1.383640972</c:v>
                </c:pt>
                <c:pt idx="1">
                  <c:v>1.4654713859999999</c:v>
                </c:pt>
                <c:pt idx="2">
                  <c:v>1.472745741</c:v>
                </c:pt>
                <c:pt idx="3">
                  <c:v>1.3832690999999999</c:v>
                </c:pt>
                <c:pt idx="4">
                  <c:v>1.4281263799999999</c:v>
                </c:pt>
                <c:pt idx="5">
                  <c:v>1.376833907</c:v>
                </c:pt>
                <c:pt idx="6">
                  <c:v>1.557750873</c:v>
                </c:pt>
                <c:pt idx="7">
                  <c:v>1.5665937809999999</c:v>
                </c:pt>
                <c:pt idx="8">
                  <c:v>1.5891878850000001</c:v>
                </c:pt>
                <c:pt idx="9">
                  <c:v>1.5403441879999999</c:v>
                </c:pt>
              </c:numCache>
            </c:numRef>
          </c:xVal>
          <c:yVal>
            <c:numRef>
              <c:f>Sheet1!$D$2:$D$11</c:f>
              <c:numCache>
                <c:formatCode>General</c:formatCode>
                <c:ptCount val="10"/>
                <c:pt idx="0">
                  <c:v>6.5264182059999998</c:v>
                </c:pt>
                <c:pt idx="1">
                  <c:v>6.6622841040000003</c:v>
                </c:pt>
                <c:pt idx="2">
                  <c:v>6.5482552309999997</c:v>
                </c:pt>
                <c:pt idx="3">
                  <c:v>7.1230348760000002</c:v>
                </c:pt>
                <c:pt idx="4">
                  <c:v>7.3947530979999998</c:v>
                </c:pt>
                <c:pt idx="5">
                  <c:v>7.5712232970000004</c:v>
                </c:pt>
                <c:pt idx="6">
                  <c:v>7.2654998370000001</c:v>
                </c:pt>
                <c:pt idx="7">
                  <c:v>7.2076812429999997</c:v>
                </c:pt>
                <c:pt idx="8">
                  <c:v>7.0677473859999997</c:v>
                </c:pt>
                <c:pt idx="9">
                  <c:v>7.0938617830000004</c:v>
                </c:pt>
              </c:numCache>
            </c:numRef>
          </c:yVal>
          <c:smooth val="1"/>
          <c:extLst>
            <c:ext xmlns:c16="http://schemas.microsoft.com/office/drawing/2014/chart" uri="{C3380CC4-5D6E-409C-BE32-E72D297353CC}">
              <c16:uniqueId val="{00000000-7B7D-4846-BBC9-4C9AEDE34BE3}"/>
            </c:ext>
          </c:extLst>
        </c:ser>
        <c:ser>
          <c:idx val="3"/>
          <c:order val="1"/>
          <c:spPr>
            <a:ln w="19050" cap="rnd">
              <a:solidFill>
                <a:schemeClr val="accent1"/>
              </a:solidFill>
              <a:round/>
            </a:ln>
            <a:effectLst/>
          </c:spPr>
          <c:xVal>
            <c:numRef>
              <c:f>Sheet1!$C$2:$C$11</c:f>
              <c:numCache>
                <c:formatCode>General</c:formatCode>
                <c:ptCount val="10"/>
                <c:pt idx="0">
                  <c:v>1.383640972</c:v>
                </c:pt>
                <c:pt idx="1">
                  <c:v>1.4654713859999999</c:v>
                </c:pt>
                <c:pt idx="2">
                  <c:v>1.472745741</c:v>
                </c:pt>
                <c:pt idx="3">
                  <c:v>1.3832690999999999</c:v>
                </c:pt>
                <c:pt idx="4">
                  <c:v>1.4281263799999999</c:v>
                </c:pt>
                <c:pt idx="5">
                  <c:v>1.376833907</c:v>
                </c:pt>
                <c:pt idx="6">
                  <c:v>1.557750873</c:v>
                </c:pt>
                <c:pt idx="7">
                  <c:v>1.5665937809999999</c:v>
                </c:pt>
                <c:pt idx="8">
                  <c:v>1.5891878850000001</c:v>
                </c:pt>
                <c:pt idx="9">
                  <c:v>1.5403441879999999</c:v>
                </c:pt>
              </c:numCache>
            </c:numRef>
          </c:xVal>
          <c:yVal>
            <c:numRef>
              <c:f>Sheet1!$D$2:$D$11</c:f>
              <c:numCache>
                <c:formatCode>General</c:formatCode>
                <c:ptCount val="10"/>
                <c:pt idx="0">
                  <c:v>6.5264182059999998</c:v>
                </c:pt>
                <c:pt idx="1">
                  <c:v>6.6622841040000003</c:v>
                </c:pt>
                <c:pt idx="2">
                  <c:v>6.5482552309999997</c:v>
                </c:pt>
                <c:pt idx="3">
                  <c:v>7.1230348760000002</c:v>
                </c:pt>
                <c:pt idx="4">
                  <c:v>7.3947530979999998</c:v>
                </c:pt>
                <c:pt idx="5">
                  <c:v>7.5712232970000004</c:v>
                </c:pt>
                <c:pt idx="6">
                  <c:v>7.2654998370000001</c:v>
                </c:pt>
                <c:pt idx="7">
                  <c:v>7.2076812429999997</c:v>
                </c:pt>
                <c:pt idx="8">
                  <c:v>7.0677473859999997</c:v>
                </c:pt>
                <c:pt idx="9">
                  <c:v>7.0938617830000004</c:v>
                </c:pt>
              </c:numCache>
            </c:numRef>
          </c:yVal>
          <c:smooth val="1"/>
          <c:extLst>
            <c:ext xmlns:c16="http://schemas.microsoft.com/office/drawing/2014/chart" uri="{C3380CC4-5D6E-409C-BE32-E72D297353CC}">
              <c16:uniqueId val="{00000001-7B7D-4846-BBC9-4C9AEDE34BE3}"/>
            </c:ext>
          </c:extLst>
        </c:ser>
        <c:ser>
          <c:idx val="1"/>
          <c:order val="2"/>
          <c:xVal>
            <c:numRef>
              <c:f>Sheet1!$C$2:$C$11</c:f>
              <c:numCache>
                <c:formatCode>General</c:formatCode>
                <c:ptCount val="10"/>
                <c:pt idx="0">
                  <c:v>1.383640972</c:v>
                </c:pt>
                <c:pt idx="1">
                  <c:v>1.4654713859999999</c:v>
                </c:pt>
                <c:pt idx="2">
                  <c:v>1.472745741</c:v>
                </c:pt>
                <c:pt idx="3">
                  <c:v>1.3832690999999999</c:v>
                </c:pt>
                <c:pt idx="4">
                  <c:v>1.4281263799999999</c:v>
                </c:pt>
                <c:pt idx="5">
                  <c:v>1.376833907</c:v>
                </c:pt>
                <c:pt idx="6">
                  <c:v>1.557750873</c:v>
                </c:pt>
                <c:pt idx="7">
                  <c:v>1.5665937809999999</c:v>
                </c:pt>
                <c:pt idx="8">
                  <c:v>1.5891878850000001</c:v>
                </c:pt>
                <c:pt idx="9">
                  <c:v>1.5403441879999999</c:v>
                </c:pt>
              </c:numCache>
            </c:numRef>
          </c:xVal>
          <c:yVal>
            <c:numRef>
              <c:f>Sheet1!$D$2:$D$11</c:f>
              <c:numCache>
                <c:formatCode>General</c:formatCode>
                <c:ptCount val="10"/>
                <c:pt idx="0">
                  <c:v>6.5264182059999998</c:v>
                </c:pt>
                <c:pt idx="1">
                  <c:v>6.6622841040000003</c:v>
                </c:pt>
                <c:pt idx="2">
                  <c:v>6.5482552309999997</c:v>
                </c:pt>
                <c:pt idx="3">
                  <c:v>7.1230348760000002</c:v>
                </c:pt>
                <c:pt idx="4">
                  <c:v>7.3947530979999998</c:v>
                </c:pt>
                <c:pt idx="5">
                  <c:v>7.5712232970000004</c:v>
                </c:pt>
                <c:pt idx="6">
                  <c:v>7.2654998370000001</c:v>
                </c:pt>
                <c:pt idx="7">
                  <c:v>7.2076812429999997</c:v>
                </c:pt>
                <c:pt idx="8">
                  <c:v>7.0677473859999997</c:v>
                </c:pt>
                <c:pt idx="9">
                  <c:v>7.0938617830000004</c:v>
                </c:pt>
              </c:numCache>
            </c:numRef>
          </c:yVal>
          <c:smooth val="1"/>
          <c:extLst>
            <c:ext xmlns:c16="http://schemas.microsoft.com/office/drawing/2014/chart" uri="{C3380CC4-5D6E-409C-BE32-E72D297353CC}">
              <c16:uniqueId val="{00000002-7B7D-4846-BBC9-4C9AEDE34BE3}"/>
            </c:ext>
          </c:extLst>
        </c:ser>
        <c:ser>
          <c:idx val="0"/>
          <c:order val="3"/>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0"/>
              <c:tx>
                <c:rich>
                  <a:bodyPr/>
                  <a:lstStyle/>
                  <a:p>
                    <a:r>
                      <a:rPr lang="en-US" altLang="zh-CN"/>
                      <a:t>1990</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7D-4846-BBC9-4C9AEDE34BE3}"/>
                </c:ext>
              </c:extLst>
            </c:dLbl>
            <c:dLbl>
              <c:idx val="1"/>
              <c:layout>
                <c:manualLayout>
                  <c:x val="0"/>
                  <c:y val="-7.8703703703703623E-2"/>
                </c:manualLayout>
              </c:layout>
              <c:tx>
                <c:rich>
                  <a:bodyPr/>
                  <a:lstStyle/>
                  <a:p>
                    <a:r>
                      <a:rPr lang="en-US" altLang="zh-CN"/>
                      <a:t>1992</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7D-4846-BBC9-4C9AEDE34BE3}"/>
                </c:ext>
              </c:extLst>
            </c:dLbl>
            <c:dLbl>
              <c:idx val="2"/>
              <c:tx>
                <c:rich>
                  <a:bodyPr/>
                  <a:lstStyle/>
                  <a:p>
                    <a:r>
                      <a:rPr lang="en-US" altLang="zh-CN"/>
                      <a:t>1995</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7D-4846-BBC9-4C9AEDE34BE3}"/>
                </c:ext>
              </c:extLst>
            </c:dLbl>
            <c:dLbl>
              <c:idx val="3"/>
              <c:tx>
                <c:rich>
                  <a:bodyPr/>
                  <a:lstStyle/>
                  <a:p>
                    <a:r>
                      <a:rPr lang="en-US" altLang="zh-CN"/>
                      <a:t>1997</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7D-4846-BBC9-4C9AEDE34BE3}"/>
                </c:ext>
              </c:extLst>
            </c:dLbl>
            <c:dLbl>
              <c:idx val="4"/>
              <c:layout>
                <c:manualLayout>
                  <c:x val="-8.3333333333333835E-3"/>
                  <c:y val="0"/>
                </c:manualLayout>
              </c:layout>
              <c:tx>
                <c:rich>
                  <a:bodyPr/>
                  <a:lstStyle/>
                  <a:p>
                    <a:r>
                      <a:rPr lang="en-US" altLang="zh-CN" baseline="0"/>
                      <a:t>2002</a:t>
                    </a:r>
                    <a:endParaRPr lang="en-US" altLang="zh-CN"/>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7D-4846-BBC9-4C9AEDE34BE3}"/>
                </c:ext>
              </c:extLst>
            </c:dLbl>
            <c:dLbl>
              <c:idx val="5"/>
              <c:layout>
                <c:manualLayout>
                  <c:x val="1.3888888888888864E-2"/>
                  <c:y val="-6.4814814814814811E-2"/>
                </c:manualLayout>
              </c:layout>
              <c:tx>
                <c:rich>
                  <a:bodyPr/>
                  <a:lstStyle/>
                  <a:p>
                    <a:r>
                      <a:rPr lang="en-US" altLang="zh-CN"/>
                      <a:t>2005</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B7D-4846-BBC9-4C9AEDE34BE3}"/>
                </c:ext>
              </c:extLst>
            </c:dLbl>
            <c:dLbl>
              <c:idx val="6"/>
              <c:layout>
                <c:manualLayout>
                  <c:x val="-0.12222222222222222"/>
                  <c:y val="-0.10185185185185185"/>
                </c:manualLayout>
              </c:layout>
              <c:tx>
                <c:rich>
                  <a:bodyPr/>
                  <a:lstStyle/>
                  <a:p>
                    <a:r>
                      <a:rPr lang="en-US" altLang="zh-CN"/>
                      <a:t>2007</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7D-4846-BBC9-4C9AEDE34BE3}"/>
                </c:ext>
              </c:extLst>
            </c:dLbl>
            <c:dLbl>
              <c:idx val="7"/>
              <c:tx>
                <c:rich>
                  <a:bodyPr/>
                  <a:lstStyle/>
                  <a:p>
                    <a:r>
                      <a:rPr lang="en-US" altLang="zh-CN"/>
                      <a:t>2010</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B7D-4846-BBC9-4C9AEDE34BE3}"/>
                </c:ext>
              </c:extLst>
            </c:dLbl>
            <c:dLbl>
              <c:idx val="8"/>
              <c:layout>
                <c:manualLayout>
                  <c:x val="-5.00000000000001E-2"/>
                  <c:y val="0.14814814814814814"/>
                </c:manualLayout>
              </c:layout>
              <c:tx>
                <c:rich>
                  <a:bodyPr/>
                  <a:lstStyle/>
                  <a:p>
                    <a:r>
                      <a:rPr lang="en-US" altLang="zh-CN"/>
                      <a:t>2012</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B7D-4846-BBC9-4C9AEDE34BE3}"/>
                </c:ext>
              </c:extLst>
            </c:dLbl>
            <c:dLbl>
              <c:idx val="9"/>
              <c:layout>
                <c:manualLayout>
                  <c:x val="-0.13055555555555556"/>
                  <c:y val="-9.2592592592592587E-3"/>
                </c:manualLayout>
              </c:layout>
              <c:tx>
                <c:rich>
                  <a:bodyPr/>
                  <a:lstStyle/>
                  <a:p>
                    <a:r>
                      <a:rPr lang="en-US" altLang="zh-CN"/>
                      <a:t>2015</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B7D-4846-BBC9-4C9AEDE34BE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xVal>
            <c:numRef>
              <c:f>Sheet1!$C$2:$C$11</c:f>
              <c:numCache>
                <c:formatCode>General</c:formatCode>
                <c:ptCount val="10"/>
                <c:pt idx="0">
                  <c:v>1.383640972</c:v>
                </c:pt>
                <c:pt idx="1">
                  <c:v>1.4654713859999999</c:v>
                </c:pt>
                <c:pt idx="2">
                  <c:v>1.472745741</c:v>
                </c:pt>
                <c:pt idx="3">
                  <c:v>1.3832690999999999</c:v>
                </c:pt>
                <c:pt idx="4">
                  <c:v>1.4281263799999999</c:v>
                </c:pt>
                <c:pt idx="5">
                  <c:v>1.376833907</c:v>
                </c:pt>
                <c:pt idx="6">
                  <c:v>1.557750873</c:v>
                </c:pt>
                <c:pt idx="7">
                  <c:v>1.5665937809999999</c:v>
                </c:pt>
                <c:pt idx="8">
                  <c:v>1.5891878850000001</c:v>
                </c:pt>
                <c:pt idx="9">
                  <c:v>1.5403441879999999</c:v>
                </c:pt>
              </c:numCache>
            </c:numRef>
          </c:xVal>
          <c:yVal>
            <c:numRef>
              <c:f>Sheet1!$D$2:$D$11</c:f>
              <c:numCache>
                <c:formatCode>General</c:formatCode>
                <c:ptCount val="10"/>
                <c:pt idx="0">
                  <c:v>6.5264182059999998</c:v>
                </c:pt>
                <c:pt idx="1">
                  <c:v>6.6622841040000003</c:v>
                </c:pt>
                <c:pt idx="2">
                  <c:v>6.5482552309999997</c:v>
                </c:pt>
                <c:pt idx="3">
                  <c:v>7.1230348760000002</c:v>
                </c:pt>
                <c:pt idx="4">
                  <c:v>7.3947530979999998</c:v>
                </c:pt>
                <c:pt idx="5">
                  <c:v>7.5712232970000004</c:v>
                </c:pt>
                <c:pt idx="6">
                  <c:v>7.2654998370000001</c:v>
                </c:pt>
                <c:pt idx="7">
                  <c:v>7.2076812429999997</c:v>
                </c:pt>
                <c:pt idx="8">
                  <c:v>7.0677473859999997</c:v>
                </c:pt>
                <c:pt idx="9">
                  <c:v>7.0938617830000004</c:v>
                </c:pt>
              </c:numCache>
            </c:numRef>
          </c:yVal>
          <c:smooth val="1"/>
          <c:extLst>
            <c:ext xmlns:c16="http://schemas.microsoft.com/office/drawing/2014/chart" uri="{C3380CC4-5D6E-409C-BE32-E72D297353CC}">
              <c16:uniqueId val="{0000000D-7B7D-4846-BBC9-4C9AEDE34BE3}"/>
            </c:ext>
          </c:extLst>
        </c:ser>
        <c:dLbls>
          <c:showLegendKey val="0"/>
          <c:showVal val="0"/>
          <c:showCatName val="0"/>
          <c:showSerName val="0"/>
          <c:showPercent val="0"/>
          <c:showBubbleSize val="0"/>
        </c:dLbls>
        <c:axId val="814468496"/>
        <c:axId val="857467216"/>
      </c:scatterChart>
      <c:valAx>
        <c:axId val="81446849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latin typeface="Times New Roman" panose="02020603050405020304" pitchFamily="18" charset="0"/>
                    <a:cs typeface="Times New Roman" panose="02020603050405020304" pitchFamily="18" charset="0"/>
                  </a:rPr>
                  <a:t>Unit:Bit</a:t>
                </a:r>
                <a:endParaRPr lang="zh-CN" altLang="en-US">
                  <a:latin typeface="Times New Roman" panose="02020603050405020304" pitchFamily="18" charset="0"/>
                  <a:cs typeface="Times New Roman" panose="02020603050405020304" pitchFamily="18" charset="0"/>
                </a:endParaRPr>
              </a:p>
            </c:rich>
          </c:tx>
          <c:layout>
            <c:manualLayout>
              <c:xMode val="edge"/>
              <c:yMode val="edge"/>
              <c:x val="2.4366797900262485E-2"/>
              <c:y val="3.449074074074069E-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crossAx val="857467216"/>
        <c:crosses val="autoZero"/>
        <c:crossBetween val="midCat"/>
      </c:valAx>
      <c:valAx>
        <c:axId val="857467216"/>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crossAx val="814468496"/>
        <c:crosses val="autoZero"/>
        <c:crossBetween val="midCat"/>
      </c:valAx>
    </c:plotArea>
    <c:plotVisOnly val="1"/>
    <c:dispBlanksAs val="gap"/>
    <c:showDLblsOverMax val="0"/>
  </c:chart>
  <c:spPr>
    <a:ln w="12700">
      <a:solidFill>
        <a:schemeClr val="tx1"/>
      </a:solidFill>
    </a:ln>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997594050743654E-2"/>
          <c:y val="0.17113444152814231"/>
          <c:w val="0.8744052930883639"/>
          <c:h val="0.71220691163604555"/>
        </c:manualLayout>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0"/>
              <c:tx>
                <c:rich>
                  <a:bodyPr/>
                  <a:lstStyle/>
                  <a:p>
                    <a:r>
                      <a:rPr lang="en-US" altLang="zh-CN"/>
                      <a:t>1990</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70-4413-B14A-9AC1FA0CA1EA}"/>
                </c:ext>
              </c:extLst>
            </c:dLbl>
            <c:dLbl>
              <c:idx val="1"/>
              <c:layout>
                <c:manualLayout>
                  <c:x val="-9.1666666666666674E-2"/>
                  <c:y val="-7.8703703703703706E-2"/>
                </c:manualLayout>
              </c:layout>
              <c:tx>
                <c:rich>
                  <a:bodyPr/>
                  <a:lstStyle/>
                  <a:p>
                    <a:r>
                      <a:rPr lang="en-US" altLang="zh-CN"/>
                      <a:t>1992</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70-4413-B14A-9AC1FA0CA1EA}"/>
                </c:ext>
              </c:extLst>
            </c:dLbl>
            <c:dLbl>
              <c:idx val="2"/>
              <c:layout>
                <c:manualLayout>
                  <c:x val="-1.1111111111111112E-2"/>
                  <c:y val="5.5555555555555469E-2"/>
                </c:manualLayout>
              </c:layout>
              <c:tx>
                <c:rich>
                  <a:bodyPr/>
                  <a:lstStyle/>
                  <a:p>
                    <a:r>
                      <a:rPr lang="en-US" altLang="zh-CN"/>
                      <a:t>1995</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70-4413-B14A-9AC1FA0CA1EA}"/>
                </c:ext>
              </c:extLst>
            </c:dLbl>
            <c:dLbl>
              <c:idx val="3"/>
              <c:tx>
                <c:rich>
                  <a:bodyPr/>
                  <a:lstStyle/>
                  <a:p>
                    <a:r>
                      <a:rPr lang="en-US" altLang="zh-CN"/>
                      <a:t>1997</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70-4413-B14A-9AC1FA0CA1EA}"/>
                </c:ext>
              </c:extLst>
            </c:dLbl>
            <c:dLbl>
              <c:idx val="4"/>
              <c:layout>
                <c:manualLayout>
                  <c:x val="-8.3333333333333329E-2"/>
                  <c:y val="-5.0925925925925923E-2"/>
                </c:manualLayout>
              </c:layout>
              <c:tx>
                <c:rich>
                  <a:bodyPr/>
                  <a:lstStyle/>
                  <a:p>
                    <a:r>
                      <a:rPr lang="en-US" altLang="zh-CN"/>
                      <a:t>2002</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70-4413-B14A-9AC1FA0CA1EA}"/>
                </c:ext>
              </c:extLst>
            </c:dLbl>
            <c:dLbl>
              <c:idx val="5"/>
              <c:tx>
                <c:rich>
                  <a:bodyPr/>
                  <a:lstStyle/>
                  <a:p>
                    <a:r>
                      <a:rPr lang="en-US" altLang="zh-CN"/>
                      <a:t>2005</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70-4413-B14A-9AC1FA0CA1EA}"/>
                </c:ext>
              </c:extLst>
            </c:dLbl>
            <c:dLbl>
              <c:idx val="6"/>
              <c:layout>
                <c:manualLayout>
                  <c:x val="-0.11944444444444445"/>
                  <c:y val="1.3888888888888888E-2"/>
                </c:manualLayout>
              </c:layout>
              <c:tx>
                <c:rich>
                  <a:bodyPr/>
                  <a:lstStyle/>
                  <a:p>
                    <a:r>
                      <a:rPr lang="en-US" altLang="zh-CN"/>
                      <a:t>2007</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70-4413-B14A-9AC1FA0CA1EA}"/>
                </c:ext>
              </c:extLst>
            </c:dLbl>
            <c:dLbl>
              <c:idx val="7"/>
              <c:layout>
                <c:manualLayout>
                  <c:x val="-8.333333333333344E-2"/>
                  <c:y val="0.125"/>
                </c:manualLayout>
              </c:layout>
              <c:tx>
                <c:rich>
                  <a:bodyPr/>
                  <a:lstStyle/>
                  <a:p>
                    <a:r>
                      <a:rPr lang="en-US" altLang="zh-CN"/>
                      <a:t>2010</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70-4413-B14A-9AC1FA0CA1EA}"/>
                </c:ext>
              </c:extLst>
            </c:dLbl>
            <c:dLbl>
              <c:idx val="8"/>
              <c:layout>
                <c:manualLayout>
                  <c:x val="-6.3888888888888995E-2"/>
                  <c:y val="0.125"/>
                </c:manualLayout>
              </c:layout>
              <c:tx>
                <c:rich>
                  <a:bodyPr/>
                  <a:lstStyle/>
                  <a:p>
                    <a:r>
                      <a:rPr lang="en-US" altLang="zh-CN"/>
                      <a:t>2012</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A70-4413-B14A-9AC1FA0CA1EA}"/>
                </c:ext>
              </c:extLst>
            </c:dLbl>
            <c:dLbl>
              <c:idx val="9"/>
              <c:layout>
                <c:manualLayout>
                  <c:x val="-2.5000000000000001E-2"/>
                  <c:y val="-9.2592592592592587E-2"/>
                </c:manualLayout>
              </c:layout>
              <c:tx>
                <c:rich>
                  <a:bodyPr/>
                  <a:lstStyle/>
                  <a:p>
                    <a:r>
                      <a:rPr lang="en-US" altLang="zh-CN"/>
                      <a:t>2015</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70-4413-B14A-9AC1FA0CA1E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lang="zh-CN" altLang="en-US"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xVal>
            <c:numRef>
              <c:f>Sheet1!$K$2:$K$11</c:f>
              <c:numCache>
                <c:formatCode>General</c:formatCode>
                <c:ptCount val="10"/>
                <c:pt idx="0">
                  <c:v>0.50867006100000001</c:v>
                </c:pt>
                <c:pt idx="1">
                  <c:v>0.50214513000000005</c:v>
                </c:pt>
                <c:pt idx="2">
                  <c:v>0.55907610200000002</c:v>
                </c:pt>
                <c:pt idx="3">
                  <c:v>0.60413034600000004</c:v>
                </c:pt>
                <c:pt idx="4">
                  <c:v>0.57184552799999999</c:v>
                </c:pt>
                <c:pt idx="5">
                  <c:v>0.66866730900000004</c:v>
                </c:pt>
                <c:pt idx="6">
                  <c:v>0.79771358699999995</c:v>
                </c:pt>
                <c:pt idx="7">
                  <c:v>0.80840500299999996</c:v>
                </c:pt>
                <c:pt idx="8">
                  <c:v>0.835107924</c:v>
                </c:pt>
                <c:pt idx="9">
                  <c:v>0.81285975799999999</c:v>
                </c:pt>
              </c:numCache>
            </c:numRef>
          </c:xVal>
          <c:yVal>
            <c:numRef>
              <c:f>Sheet1!$L$2:$L$11</c:f>
              <c:numCache>
                <c:formatCode>General</c:formatCode>
                <c:ptCount val="10"/>
                <c:pt idx="0">
                  <c:v>3.1214766190000001</c:v>
                </c:pt>
                <c:pt idx="1">
                  <c:v>3.4674990449999998</c:v>
                </c:pt>
                <c:pt idx="2">
                  <c:v>3.4196714560000001</c:v>
                </c:pt>
                <c:pt idx="3">
                  <c:v>3.5004969969999999</c:v>
                </c:pt>
                <c:pt idx="4">
                  <c:v>3.5688321059999999</c:v>
                </c:pt>
                <c:pt idx="5">
                  <c:v>3.9059770409999999</c:v>
                </c:pt>
                <c:pt idx="6">
                  <c:v>3.7421237540000001</c:v>
                </c:pt>
                <c:pt idx="7">
                  <c:v>3.7654412530000001</c:v>
                </c:pt>
                <c:pt idx="8">
                  <c:v>3.6058967659999999</c:v>
                </c:pt>
                <c:pt idx="9">
                  <c:v>3.7621649540000002</c:v>
                </c:pt>
              </c:numCache>
            </c:numRef>
          </c:yVal>
          <c:smooth val="1"/>
          <c:extLst>
            <c:ext xmlns:c16="http://schemas.microsoft.com/office/drawing/2014/chart" uri="{C3380CC4-5D6E-409C-BE32-E72D297353CC}">
              <c16:uniqueId val="{0000000A-AA70-4413-B14A-9AC1FA0CA1EA}"/>
            </c:ext>
          </c:extLst>
        </c:ser>
        <c:dLbls>
          <c:showLegendKey val="0"/>
          <c:showVal val="0"/>
          <c:showCatName val="0"/>
          <c:showSerName val="0"/>
          <c:showPercent val="0"/>
          <c:showBubbleSize val="0"/>
        </c:dLbls>
        <c:axId val="819866080"/>
        <c:axId val="811083232"/>
      </c:scatterChart>
      <c:valAx>
        <c:axId val="819866080"/>
        <c:scaling>
          <c:orientation val="minMax"/>
          <c:max val="0.85000000000000009"/>
          <c:min val="0.45"/>
        </c:scaling>
        <c:delete val="0"/>
        <c:axPos val="b"/>
        <c:title>
          <c:tx>
            <c:rich>
              <a:bodyPr rot="0" spcFirstLastPara="1" vertOverflow="ellipsis" vert="horz" wrap="square" anchor="ctr" anchorCtr="1"/>
              <a:lstStyle/>
              <a:p>
                <a:pPr>
                  <a:defRPr lang="zh-CN" altLang="en-US" sz="1000" b="0" i="0" u="none" strike="noStrike" kern="1200" baseline="0">
                    <a:solidFill>
                      <a:schemeClr val="tx1"/>
                    </a:solidFill>
                    <a:latin typeface="+mn-lt"/>
                    <a:ea typeface="+mn-ea"/>
                    <a:cs typeface="+mn-cs"/>
                  </a:defRPr>
                </a:pPr>
                <a:r>
                  <a:rPr lang="en-US">
                    <a:latin typeface="Times New Roman" panose="02020603050405020304" pitchFamily="18" charset="0"/>
                    <a:cs typeface="Times New Roman" panose="02020603050405020304" pitchFamily="18" charset="0"/>
                  </a:rPr>
                  <a:t>Unit</a:t>
                </a:r>
                <a:r>
                  <a:rPr lang="zh-CN">
                    <a:latin typeface="Times New Roman" panose="02020603050405020304" pitchFamily="18" charset="0"/>
                    <a:cs typeface="Times New Roman" panose="02020603050405020304" pitchFamily="18" charset="0"/>
                  </a:rPr>
                  <a:t>：</a:t>
                </a:r>
                <a:r>
                  <a:rPr lang="en-US">
                    <a:latin typeface="Times New Roman" panose="02020603050405020304" pitchFamily="18" charset="0"/>
                    <a:cs typeface="Times New Roman" panose="02020603050405020304" pitchFamily="18" charset="0"/>
                  </a:rPr>
                  <a:t>Bit</a:t>
                </a:r>
                <a:endParaRPr lang="zh-CN">
                  <a:latin typeface="Times New Roman" panose="02020603050405020304" pitchFamily="18" charset="0"/>
                  <a:cs typeface="Times New Roman" panose="02020603050405020304" pitchFamily="18" charset="0"/>
                </a:endParaRPr>
              </a:p>
            </c:rich>
          </c:tx>
          <c:layout>
            <c:manualLayout>
              <c:xMode val="edge"/>
              <c:yMode val="edge"/>
              <c:x val="1.2866797900262524E-2"/>
              <c:y val="3.9120370370370319E-2"/>
            </c:manualLayout>
          </c:layout>
          <c:overlay val="0"/>
          <c:spPr>
            <a:noFill/>
            <a:ln>
              <a:noFill/>
            </a:ln>
            <a:effectLst/>
          </c:spPr>
          <c:txPr>
            <a:bodyPr rot="0" spcFirstLastPara="1" vertOverflow="ellipsis" vert="horz" wrap="square" anchor="ctr" anchorCtr="1"/>
            <a:lstStyle/>
            <a:p>
              <a:pPr>
                <a:defRPr lang="zh-CN" altLang="en-US" sz="1000" b="0" i="0" u="none" strike="noStrike" kern="1200" baseline="0">
                  <a:solidFill>
                    <a:schemeClr val="tx1"/>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altLang="en-US"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811083232"/>
        <c:crosses val="autoZero"/>
        <c:crossBetween val="midCat"/>
      </c:valAx>
      <c:valAx>
        <c:axId val="811083232"/>
        <c:scaling>
          <c:orientation val="minMax"/>
          <c:max val="4"/>
          <c:min val="3"/>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altLang="en-US"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819866080"/>
        <c:crosses val="autoZero"/>
        <c:crossBetween val="midCat"/>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ysClr val="windowText" lastClr="000000"/>
      </a:solidFill>
      <a:round/>
    </a:ln>
    <a:effectLst/>
  </c:spPr>
  <c:txPr>
    <a:bodyPr/>
    <a:lstStyle/>
    <a:p>
      <a:pPr>
        <a:defRPr lang="zh-CN" altLang="en-US" sz="1000" b="0" i="0" u="none" strike="noStrike" kern="1200" baseline="0">
          <a:solidFill>
            <a:schemeClr val="tx1"/>
          </a:solidFill>
          <a:latin typeface="+mn-lt"/>
          <a:ea typeface="+mn-ea"/>
          <a:cs typeface="+mn-cs"/>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70901C-AFF8-410A-8F20-E89A728A34CD}"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zh-CN" altLang="en-US"/>
        </a:p>
      </dgm:t>
    </dgm:pt>
    <dgm:pt modelId="{FDA806CA-1D3D-42BF-A1A9-811BD24E9B95}">
      <dgm:prSet phldrT="[文本]" custT="1"/>
      <dgm:spPr/>
      <dgm:t>
        <a:bodyPr/>
        <a:lstStyle/>
        <a:p>
          <a:r>
            <a:rPr lang="en-CA" sz="1050" b="1" dirty="0" err="1">
              <a:latin typeface="Times" panose="02020603050405020304" pitchFamily="18" charset="0"/>
              <a:cs typeface="Times" panose="02020603050405020304" pitchFamily="18" charset="0"/>
            </a:rPr>
            <a:t>Sadi</a:t>
          </a:r>
          <a:r>
            <a:rPr lang="en-CA" sz="1050" b="1" dirty="0">
              <a:latin typeface="Times" panose="02020603050405020304" pitchFamily="18" charset="0"/>
              <a:cs typeface="Times" panose="02020603050405020304" pitchFamily="18" charset="0"/>
            </a:rPr>
            <a:t> Carnot </a:t>
          </a:r>
        </a:p>
        <a:p>
          <a:r>
            <a:rPr lang="en-CA" sz="1050" b="1" dirty="0">
              <a:latin typeface="Times" panose="02020603050405020304" pitchFamily="18" charset="0"/>
              <a:cs typeface="Times" panose="02020603050405020304" pitchFamily="18" charset="0"/>
            </a:rPr>
            <a:t>(1796–1832)</a:t>
          </a:r>
          <a:r>
            <a:rPr lang="en-CA" sz="1050" dirty="0"/>
            <a:t> heat engine</a:t>
          </a:r>
          <a:endParaRPr lang="zh-CN" altLang="en-US" sz="1050" dirty="0">
            <a:latin typeface="Times" panose="02020603050405020304" pitchFamily="18" charset="0"/>
            <a:cs typeface="Times" panose="02020603050405020304" pitchFamily="18" charset="0"/>
          </a:endParaRPr>
        </a:p>
      </dgm:t>
    </dgm:pt>
    <dgm:pt modelId="{795A94F1-CDC5-4463-8E57-0392DAB57D25}" type="parTrans" cxnId="{43FE498A-A69C-43F2-BDD5-D0A423FDA473}">
      <dgm:prSet/>
      <dgm:spPr/>
      <dgm:t>
        <a:bodyPr/>
        <a:lstStyle/>
        <a:p>
          <a:endParaRPr lang="zh-CN" altLang="en-US"/>
        </a:p>
      </dgm:t>
    </dgm:pt>
    <dgm:pt modelId="{6E76B2C3-5531-43A7-A80C-BF79722CCB1A}" type="sibTrans" cxnId="{43FE498A-A69C-43F2-BDD5-D0A423FDA473}">
      <dgm:prSet/>
      <dgm:spPr/>
      <dgm:t>
        <a:bodyPr/>
        <a:lstStyle/>
        <a:p>
          <a:endParaRPr lang="zh-CN" altLang="en-US"/>
        </a:p>
      </dgm:t>
    </dgm:pt>
    <dgm:pt modelId="{4FEAC0DC-19EA-4010-BC80-4760B24A09B3}">
      <dgm:prSet/>
      <dgm:spPr/>
      <dgm:t>
        <a:bodyPr/>
        <a:lstStyle/>
        <a:p>
          <a:endParaRPr lang="zh-CN" altLang="en-US"/>
        </a:p>
      </dgm:t>
    </dgm:pt>
    <dgm:pt modelId="{2DBFF521-7C9C-48FF-9A0F-E0976A96E2EB}" type="parTrans" cxnId="{05B9FCA5-A200-4403-A953-40B99A06E2A1}">
      <dgm:prSet/>
      <dgm:spPr/>
      <dgm:t>
        <a:bodyPr/>
        <a:lstStyle/>
        <a:p>
          <a:endParaRPr lang="zh-CN" altLang="en-US"/>
        </a:p>
      </dgm:t>
    </dgm:pt>
    <dgm:pt modelId="{CCDF7815-432F-4C75-AA57-F384D85CC06D}" type="sibTrans" cxnId="{05B9FCA5-A200-4403-A953-40B99A06E2A1}">
      <dgm:prSet/>
      <dgm:spPr/>
      <dgm:t>
        <a:bodyPr/>
        <a:lstStyle/>
        <a:p>
          <a:endParaRPr lang="zh-CN" altLang="en-US"/>
        </a:p>
      </dgm:t>
    </dgm:pt>
    <dgm:pt modelId="{182A4FED-EC4B-4599-A8B5-B7229A7BEB17}">
      <dgm:prSet/>
      <dgm:spPr/>
      <dgm:t>
        <a:bodyPr/>
        <a:lstStyle/>
        <a:p>
          <a:endParaRPr lang="zh-CN" altLang="en-US"/>
        </a:p>
      </dgm:t>
    </dgm:pt>
    <dgm:pt modelId="{A8B01E12-C08A-4F66-BA36-99CF3B64D552}" type="parTrans" cxnId="{6821EB0C-9898-4355-97B7-85D784E5CEBA}">
      <dgm:prSet/>
      <dgm:spPr/>
      <dgm:t>
        <a:bodyPr/>
        <a:lstStyle/>
        <a:p>
          <a:endParaRPr lang="zh-CN" altLang="en-US"/>
        </a:p>
      </dgm:t>
    </dgm:pt>
    <dgm:pt modelId="{BCEA7393-73A1-40DC-BF07-A3647A00F1FD}" type="sibTrans" cxnId="{6821EB0C-9898-4355-97B7-85D784E5CEBA}">
      <dgm:prSet/>
      <dgm:spPr/>
      <dgm:t>
        <a:bodyPr/>
        <a:lstStyle/>
        <a:p>
          <a:endParaRPr lang="zh-CN" altLang="en-US"/>
        </a:p>
      </dgm:t>
    </dgm:pt>
    <dgm:pt modelId="{60CFD359-B0C3-4C80-AB92-9E61F029A87E}">
      <dgm:prSet/>
      <dgm:spPr/>
      <dgm:t>
        <a:bodyPr/>
        <a:lstStyle/>
        <a:p>
          <a:endParaRPr lang="zh-CN" altLang="en-US"/>
        </a:p>
      </dgm:t>
    </dgm:pt>
    <dgm:pt modelId="{C0A23F54-354C-49C5-B6CB-2B7CE9C073D2}" type="parTrans" cxnId="{205B5B10-398F-49E6-A105-C4CE55D8E5EB}">
      <dgm:prSet/>
      <dgm:spPr/>
      <dgm:t>
        <a:bodyPr/>
        <a:lstStyle/>
        <a:p>
          <a:endParaRPr lang="zh-CN" altLang="en-US"/>
        </a:p>
      </dgm:t>
    </dgm:pt>
    <dgm:pt modelId="{0185660F-7DF0-4FFE-8E04-5B0BE53328EA}" type="sibTrans" cxnId="{205B5B10-398F-49E6-A105-C4CE55D8E5EB}">
      <dgm:prSet/>
      <dgm:spPr/>
      <dgm:t>
        <a:bodyPr/>
        <a:lstStyle/>
        <a:p>
          <a:endParaRPr lang="zh-CN" altLang="en-US"/>
        </a:p>
      </dgm:t>
    </dgm:pt>
    <dgm:pt modelId="{67D08D15-03C8-4949-990A-D46B6590B443}">
      <dgm:prSet phldrT="[文本]" custT="1"/>
      <dgm:spPr>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t="-9000" b="-9000"/>
          </a:stretch>
        </a:blipFill>
      </dgm:spPr>
      <dgm:t>
        <a:bodyPr/>
        <a:lstStyle/>
        <a:p>
          <a:endParaRPr lang="zh-CN" altLang="en-US" sz="1050" dirty="0">
            <a:latin typeface="Times" panose="02020603050405020304" pitchFamily="18" charset="0"/>
            <a:cs typeface="Times" panose="02020603050405020304" pitchFamily="18" charset="0"/>
          </a:endParaRPr>
        </a:p>
      </dgm:t>
    </dgm:pt>
    <dgm:pt modelId="{C0C23158-D97F-468E-902D-A378411985D1}" type="sibTrans" cxnId="{E7BBDB28-DF26-4C49-B33A-DE67D22E42E7}">
      <dgm:prSet/>
      <dgm:spPr/>
      <dgm:t>
        <a:bodyPr/>
        <a:lstStyle/>
        <a:p>
          <a:endParaRPr lang="zh-CN" altLang="en-US"/>
        </a:p>
      </dgm:t>
    </dgm:pt>
    <dgm:pt modelId="{8B4EC168-F470-4419-AE63-7EC709CE6694}" type="parTrans" cxnId="{E7BBDB28-DF26-4C49-B33A-DE67D22E42E7}">
      <dgm:prSet/>
      <dgm:spPr/>
      <dgm:t>
        <a:bodyPr/>
        <a:lstStyle/>
        <a:p>
          <a:endParaRPr lang="zh-CN" altLang="en-US"/>
        </a:p>
      </dgm:t>
    </dgm:pt>
    <dgm:pt modelId="{6C9057F2-3661-4AE8-9D41-1717BD4E8F8E}" type="pres">
      <dgm:prSet presAssocID="{5670901C-AFF8-410A-8F20-E89A728A34CD}" presName="Name0" presStyleCnt="0">
        <dgm:presLayoutVars>
          <dgm:dir/>
          <dgm:resizeHandles val="exact"/>
        </dgm:presLayoutVars>
      </dgm:prSet>
      <dgm:spPr/>
      <dgm:t>
        <a:bodyPr/>
        <a:lstStyle/>
        <a:p>
          <a:endParaRPr lang="zh-CN" altLang="en-US"/>
        </a:p>
      </dgm:t>
    </dgm:pt>
    <dgm:pt modelId="{55A03F62-E60F-495B-B740-D407885AF6F4}" type="pres">
      <dgm:prSet presAssocID="{5670901C-AFF8-410A-8F20-E89A728A34CD}" presName="arrow" presStyleLbl="bgShp" presStyleIdx="0" presStyleCnt="1"/>
      <dgm:spPr/>
    </dgm:pt>
    <dgm:pt modelId="{1659044D-A8D8-4551-8338-4AEF75C063D3}" type="pres">
      <dgm:prSet presAssocID="{5670901C-AFF8-410A-8F20-E89A728A34CD}" presName="points" presStyleCnt="0"/>
      <dgm:spPr/>
    </dgm:pt>
    <dgm:pt modelId="{E6D9426D-72D2-4F98-AF01-60518D308EF8}" type="pres">
      <dgm:prSet presAssocID="{FDA806CA-1D3D-42BF-A1A9-811BD24E9B95}" presName="compositeA" presStyleCnt="0"/>
      <dgm:spPr/>
    </dgm:pt>
    <dgm:pt modelId="{227750F5-3517-414A-A7B9-9849899C247D}" type="pres">
      <dgm:prSet presAssocID="{FDA806CA-1D3D-42BF-A1A9-811BD24E9B95}" presName="textA" presStyleLbl="revTx" presStyleIdx="0" presStyleCnt="5">
        <dgm:presLayoutVars>
          <dgm:bulletEnabled val="1"/>
        </dgm:presLayoutVars>
      </dgm:prSet>
      <dgm:spPr/>
      <dgm:t>
        <a:bodyPr/>
        <a:lstStyle/>
        <a:p>
          <a:endParaRPr lang="zh-CN" altLang="en-US"/>
        </a:p>
      </dgm:t>
    </dgm:pt>
    <dgm:pt modelId="{3D399D66-AD6E-406B-A536-F707E2CAC89D}" type="pres">
      <dgm:prSet presAssocID="{FDA806CA-1D3D-42BF-A1A9-811BD24E9B95}" presName="circleA" presStyleLbl="node1" presStyleIdx="0" presStyleCnt="5"/>
      <dgm:spPr/>
    </dgm:pt>
    <dgm:pt modelId="{9682EFF6-4EA1-4308-A255-6543E2777693}" type="pres">
      <dgm:prSet presAssocID="{FDA806CA-1D3D-42BF-A1A9-811BD24E9B95}" presName="spaceA" presStyleCnt="0"/>
      <dgm:spPr/>
    </dgm:pt>
    <dgm:pt modelId="{4E7384C0-49DB-4864-9B81-0DACC3514415}" type="pres">
      <dgm:prSet presAssocID="{6E76B2C3-5531-43A7-A80C-BF79722CCB1A}" presName="space" presStyleCnt="0"/>
      <dgm:spPr/>
    </dgm:pt>
    <dgm:pt modelId="{B8A9D78D-ACDF-488C-B14F-DDD5FD72525F}" type="pres">
      <dgm:prSet presAssocID="{60CFD359-B0C3-4C80-AB92-9E61F029A87E}" presName="compositeB" presStyleCnt="0"/>
      <dgm:spPr/>
    </dgm:pt>
    <dgm:pt modelId="{DD286D00-885E-4C8F-8D59-979E0BCF6A9B}" type="pres">
      <dgm:prSet presAssocID="{60CFD359-B0C3-4C80-AB92-9E61F029A87E}" presName="textB" presStyleLbl="revTx" presStyleIdx="1" presStyleCnt="5">
        <dgm:presLayoutVars>
          <dgm:bulletEnabled val="1"/>
        </dgm:presLayoutVars>
      </dgm:prSet>
      <dgm:spPr/>
      <dgm:t>
        <a:bodyPr/>
        <a:lstStyle/>
        <a:p>
          <a:endParaRPr lang="zh-CN" altLang="en-US"/>
        </a:p>
      </dgm:t>
    </dgm:pt>
    <dgm:pt modelId="{F197EB01-BAD8-4D65-9C55-EFEC683E51A0}" type="pres">
      <dgm:prSet presAssocID="{60CFD359-B0C3-4C80-AB92-9E61F029A87E}" presName="circleB" presStyleLbl="node1" presStyleIdx="1" presStyleCnt="5"/>
      <dgm:spPr/>
    </dgm:pt>
    <dgm:pt modelId="{DB87D8CC-0390-4F5F-86ED-D47D7D3C44E8}" type="pres">
      <dgm:prSet presAssocID="{60CFD359-B0C3-4C80-AB92-9E61F029A87E}" presName="spaceB" presStyleCnt="0"/>
      <dgm:spPr/>
    </dgm:pt>
    <dgm:pt modelId="{0E08B080-E937-47B6-8193-0CB496273732}" type="pres">
      <dgm:prSet presAssocID="{0185660F-7DF0-4FFE-8E04-5B0BE53328EA}" presName="space" presStyleCnt="0"/>
      <dgm:spPr/>
    </dgm:pt>
    <dgm:pt modelId="{559CE9B2-08A2-40F0-B36A-74FBCA7C5169}" type="pres">
      <dgm:prSet presAssocID="{182A4FED-EC4B-4599-A8B5-B7229A7BEB17}" presName="compositeA" presStyleCnt="0"/>
      <dgm:spPr/>
    </dgm:pt>
    <dgm:pt modelId="{87FD0558-9509-4345-AFFE-FA0EDB3ADD84}" type="pres">
      <dgm:prSet presAssocID="{182A4FED-EC4B-4599-A8B5-B7229A7BEB17}" presName="textA" presStyleLbl="revTx" presStyleIdx="2" presStyleCnt="5">
        <dgm:presLayoutVars>
          <dgm:bulletEnabled val="1"/>
        </dgm:presLayoutVars>
      </dgm:prSet>
      <dgm:spPr/>
      <dgm:t>
        <a:bodyPr/>
        <a:lstStyle/>
        <a:p>
          <a:endParaRPr lang="zh-CN" altLang="en-US"/>
        </a:p>
      </dgm:t>
    </dgm:pt>
    <dgm:pt modelId="{95CAC56B-5BCC-4069-80AF-44965EED02AA}" type="pres">
      <dgm:prSet presAssocID="{182A4FED-EC4B-4599-A8B5-B7229A7BEB17}" presName="circleA" presStyleLbl="node1" presStyleIdx="2" presStyleCnt="5"/>
      <dgm:spPr/>
    </dgm:pt>
    <dgm:pt modelId="{9D681887-C49C-49AD-8B19-2D14B4689FF2}" type="pres">
      <dgm:prSet presAssocID="{182A4FED-EC4B-4599-A8B5-B7229A7BEB17}" presName="spaceA" presStyleCnt="0"/>
      <dgm:spPr/>
    </dgm:pt>
    <dgm:pt modelId="{769BEF87-0ADD-46BA-95B0-3E7A9E5ACAFB}" type="pres">
      <dgm:prSet presAssocID="{BCEA7393-73A1-40DC-BF07-A3647A00F1FD}" presName="space" presStyleCnt="0"/>
      <dgm:spPr/>
    </dgm:pt>
    <dgm:pt modelId="{E579F0D2-07C3-4C37-81E9-310ABA8C5029}" type="pres">
      <dgm:prSet presAssocID="{67D08D15-03C8-4949-990A-D46B6590B443}" presName="compositeB" presStyleCnt="0"/>
      <dgm:spPr/>
    </dgm:pt>
    <dgm:pt modelId="{A10FC696-CDE1-463E-869F-443D1CD499F7}" type="pres">
      <dgm:prSet presAssocID="{67D08D15-03C8-4949-990A-D46B6590B443}" presName="textB" presStyleLbl="revTx" presStyleIdx="3" presStyleCnt="5" custScaleX="52886" custScaleY="53575" custLinFactX="-100000" custLinFactNeighborX="-110637" custLinFactNeighborY="2305">
        <dgm:presLayoutVars>
          <dgm:bulletEnabled val="1"/>
        </dgm:presLayoutVars>
      </dgm:prSet>
      <dgm:spPr/>
      <dgm:t>
        <a:bodyPr/>
        <a:lstStyle/>
        <a:p>
          <a:endParaRPr lang="zh-CN" altLang="en-US"/>
        </a:p>
      </dgm:t>
    </dgm:pt>
    <dgm:pt modelId="{0C499FFE-1FDB-4370-85E6-95174F0E8F9C}" type="pres">
      <dgm:prSet presAssocID="{67D08D15-03C8-4949-990A-D46B6590B443}" presName="circleB" presStyleLbl="node1" presStyleIdx="3" presStyleCnt="5" custLinFactNeighborX="-11765" custLinFactNeighborY="-46425"/>
      <dgm:spPr/>
    </dgm:pt>
    <dgm:pt modelId="{9B8B4110-1B58-4B2E-9D94-DD4BA1FBC09E}" type="pres">
      <dgm:prSet presAssocID="{67D08D15-03C8-4949-990A-D46B6590B443}" presName="spaceB" presStyleCnt="0"/>
      <dgm:spPr/>
    </dgm:pt>
    <dgm:pt modelId="{2D106604-FE90-444B-9EC4-6802939F94AE}" type="pres">
      <dgm:prSet presAssocID="{C0C23158-D97F-468E-902D-A378411985D1}" presName="space" presStyleCnt="0"/>
      <dgm:spPr/>
    </dgm:pt>
    <dgm:pt modelId="{03E4ECCA-912D-4C14-B346-7891378FAEE3}" type="pres">
      <dgm:prSet presAssocID="{4FEAC0DC-19EA-4010-BC80-4760B24A09B3}" presName="compositeA" presStyleCnt="0"/>
      <dgm:spPr/>
    </dgm:pt>
    <dgm:pt modelId="{D6E58A03-7943-4D2E-A87C-E68BDC8F8A1C}" type="pres">
      <dgm:prSet presAssocID="{4FEAC0DC-19EA-4010-BC80-4760B24A09B3}" presName="textA" presStyleLbl="revTx" presStyleIdx="4" presStyleCnt="5">
        <dgm:presLayoutVars>
          <dgm:bulletEnabled val="1"/>
        </dgm:presLayoutVars>
      </dgm:prSet>
      <dgm:spPr/>
      <dgm:t>
        <a:bodyPr/>
        <a:lstStyle/>
        <a:p>
          <a:endParaRPr lang="zh-CN" altLang="en-US"/>
        </a:p>
      </dgm:t>
    </dgm:pt>
    <dgm:pt modelId="{1BF6C1CF-E8ED-4CF6-A640-92210E0AC865}" type="pres">
      <dgm:prSet presAssocID="{4FEAC0DC-19EA-4010-BC80-4760B24A09B3}" presName="circleA" presStyleLbl="node1" presStyleIdx="4" presStyleCnt="5"/>
      <dgm:spPr/>
    </dgm:pt>
    <dgm:pt modelId="{A8635F41-8493-481A-8428-1453E40F9A9A}" type="pres">
      <dgm:prSet presAssocID="{4FEAC0DC-19EA-4010-BC80-4760B24A09B3}" presName="spaceA" presStyleCnt="0"/>
      <dgm:spPr/>
    </dgm:pt>
  </dgm:ptLst>
  <dgm:cxnLst>
    <dgm:cxn modelId="{11DAEBFC-FD34-4CA0-B22D-F9C0DF69B377}" type="presOf" srcId="{FDA806CA-1D3D-42BF-A1A9-811BD24E9B95}" destId="{227750F5-3517-414A-A7B9-9849899C247D}" srcOrd="0" destOrd="0" presId="urn:microsoft.com/office/officeart/2005/8/layout/hProcess11"/>
    <dgm:cxn modelId="{6821EB0C-9898-4355-97B7-85D784E5CEBA}" srcId="{5670901C-AFF8-410A-8F20-E89A728A34CD}" destId="{182A4FED-EC4B-4599-A8B5-B7229A7BEB17}" srcOrd="2" destOrd="0" parTransId="{A8B01E12-C08A-4F66-BA36-99CF3B64D552}" sibTransId="{BCEA7393-73A1-40DC-BF07-A3647A00F1FD}"/>
    <dgm:cxn modelId="{E7BBDB28-DF26-4C49-B33A-DE67D22E42E7}" srcId="{5670901C-AFF8-410A-8F20-E89A728A34CD}" destId="{67D08D15-03C8-4949-990A-D46B6590B443}" srcOrd="3" destOrd="0" parTransId="{8B4EC168-F470-4419-AE63-7EC709CE6694}" sibTransId="{C0C23158-D97F-468E-902D-A378411985D1}"/>
    <dgm:cxn modelId="{6AE3954A-2119-4073-AB51-0F06438F360A}" type="presOf" srcId="{67D08D15-03C8-4949-990A-D46B6590B443}" destId="{A10FC696-CDE1-463E-869F-443D1CD499F7}" srcOrd="0" destOrd="0" presId="urn:microsoft.com/office/officeart/2005/8/layout/hProcess11"/>
    <dgm:cxn modelId="{05B9FCA5-A200-4403-A953-40B99A06E2A1}" srcId="{5670901C-AFF8-410A-8F20-E89A728A34CD}" destId="{4FEAC0DC-19EA-4010-BC80-4760B24A09B3}" srcOrd="4" destOrd="0" parTransId="{2DBFF521-7C9C-48FF-9A0F-E0976A96E2EB}" sibTransId="{CCDF7815-432F-4C75-AA57-F384D85CC06D}"/>
    <dgm:cxn modelId="{96F26B53-C262-4E9C-8057-89EF14B50392}" type="presOf" srcId="{5670901C-AFF8-410A-8F20-E89A728A34CD}" destId="{6C9057F2-3661-4AE8-9D41-1717BD4E8F8E}" srcOrd="0" destOrd="0" presId="urn:microsoft.com/office/officeart/2005/8/layout/hProcess11"/>
    <dgm:cxn modelId="{19045DE1-B3FA-4871-BD1A-F532B7EBD97B}" type="presOf" srcId="{182A4FED-EC4B-4599-A8B5-B7229A7BEB17}" destId="{87FD0558-9509-4345-AFFE-FA0EDB3ADD84}" srcOrd="0" destOrd="0" presId="urn:microsoft.com/office/officeart/2005/8/layout/hProcess11"/>
    <dgm:cxn modelId="{205B5B10-398F-49E6-A105-C4CE55D8E5EB}" srcId="{5670901C-AFF8-410A-8F20-E89A728A34CD}" destId="{60CFD359-B0C3-4C80-AB92-9E61F029A87E}" srcOrd="1" destOrd="0" parTransId="{C0A23F54-354C-49C5-B6CB-2B7CE9C073D2}" sibTransId="{0185660F-7DF0-4FFE-8E04-5B0BE53328EA}"/>
    <dgm:cxn modelId="{BF3AE391-A207-4C04-8C30-C9893F9B5404}" type="presOf" srcId="{4FEAC0DC-19EA-4010-BC80-4760B24A09B3}" destId="{D6E58A03-7943-4D2E-A87C-E68BDC8F8A1C}" srcOrd="0" destOrd="0" presId="urn:microsoft.com/office/officeart/2005/8/layout/hProcess11"/>
    <dgm:cxn modelId="{58625B5D-5D27-48AC-A44B-C5974580522D}" type="presOf" srcId="{60CFD359-B0C3-4C80-AB92-9E61F029A87E}" destId="{DD286D00-885E-4C8F-8D59-979E0BCF6A9B}" srcOrd="0" destOrd="0" presId="urn:microsoft.com/office/officeart/2005/8/layout/hProcess11"/>
    <dgm:cxn modelId="{43FE498A-A69C-43F2-BDD5-D0A423FDA473}" srcId="{5670901C-AFF8-410A-8F20-E89A728A34CD}" destId="{FDA806CA-1D3D-42BF-A1A9-811BD24E9B95}" srcOrd="0" destOrd="0" parTransId="{795A94F1-CDC5-4463-8E57-0392DAB57D25}" sibTransId="{6E76B2C3-5531-43A7-A80C-BF79722CCB1A}"/>
    <dgm:cxn modelId="{E74874CD-5FF8-4454-A1D2-B5210576F46C}" type="presParOf" srcId="{6C9057F2-3661-4AE8-9D41-1717BD4E8F8E}" destId="{55A03F62-E60F-495B-B740-D407885AF6F4}" srcOrd="0" destOrd="0" presId="urn:microsoft.com/office/officeart/2005/8/layout/hProcess11"/>
    <dgm:cxn modelId="{8630F989-383D-494D-A9DB-A873D3D7CC09}" type="presParOf" srcId="{6C9057F2-3661-4AE8-9D41-1717BD4E8F8E}" destId="{1659044D-A8D8-4551-8338-4AEF75C063D3}" srcOrd="1" destOrd="0" presId="urn:microsoft.com/office/officeart/2005/8/layout/hProcess11"/>
    <dgm:cxn modelId="{D80359F8-2A0A-4F27-B28F-1CF42250FE68}" type="presParOf" srcId="{1659044D-A8D8-4551-8338-4AEF75C063D3}" destId="{E6D9426D-72D2-4F98-AF01-60518D308EF8}" srcOrd="0" destOrd="0" presId="urn:microsoft.com/office/officeart/2005/8/layout/hProcess11"/>
    <dgm:cxn modelId="{709B2B88-CE76-483C-A3AB-31D3D4D300ED}" type="presParOf" srcId="{E6D9426D-72D2-4F98-AF01-60518D308EF8}" destId="{227750F5-3517-414A-A7B9-9849899C247D}" srcOrd="0" destOrd="0" presId="urn:microsoft.com/office/officeart/2005/8/layout/hProcess11"/>
    <dgm:cxn modelId="{00820622-BDC5-487B-B87C-E517B7D5BC33}" type="presParOf" srcId="{E6D9426D-72D2-4F98-AF01-60518D308EF8}" destId="{3D399D66-AD6E-406B-A536-F707E2CAC89D}" srcOrd="1" destOrd="0" presId="urn:microsoft.com/office/officeart/2005/8/layout/hProcess11"/>
    <dgm:cxn modelId="{46BE5405-967F-4CC6-B9ED-57C781AB982E}" type="presParOf" srcId="{E6D9426D-72D2-4F98-AF01-60518D308EF8}" destId="{9682EFF6-4EA1-4308-A255-6543E2777693}" srcOrd="2" destOrd="0" presId="urn:microsoft.com/office/officeart/2005/8/layout/hProcess11"/>
    <dgm:cxn modelId="{B150C021-2F1B-4B77-A2B8-277E7707A464}" type="presParOf" srcId="{1659044D-A8D8-4551-8338-4AEF75C063D3}" destId="{4E7384C0-49DB-4864-9B81-0DACC3514415}" srcOrd="1" destOrd="0" presId="urn:microsoft.com/office/officeart/2005/8/layout/hProcess11"/>
    <dgm:cxn modelId="{D6B37356-97DC-49F8-B23E-EEC50878C721}" type="presParOf" srcId="{1659044D-A8D8-4551-8338-4AEF75C063D3}" destId="{B8A9D78D-ACDF-488C-B14F-DDD5FD72525F}" srcOrd="2" destOrd="0" presId="urn:microsoft.com/office/officeart/2005/8/layout/hProcess11"/>
    <dgm:cxn modelId="{DFD724D4-F052-4992-8093-DF8E958E509C}" type="presParOf" srcId="{B8A9D78D-ACDF-488C-B14F-DDD5FD72525F}" destId="{DD286D00-885E-4C8F-8D59-979E0BCF6A9B}" srcOrd="0" destOrd="0" presId="urn:microsoft.com/office/officeart/2005/8/layout/hProcess11"/>
    <dgm:cxn modelId="{971F12AC-7EA9-4C88-AF18-DF5703DB94B7}" type="presParOf" srcId="{B8A9D78D-ACDF-488C-B14F-DDD5FD72525F}" destId="{F197EB01-BAD8-4D65-9C55-EFEC683E51A0}" srcOrd="1" destOrd="0" presId="urn:microsoft.com/office/officeart/2005/8/layout/hProcess11"/>
    <dgm:cxn modelId="{4291107F-64DE-447B-93D1-B431C04FC16C}" type="presParOf" srcId="{B8A9D78D-ACDF-488C-B14F-DDD5FD72525F}" destId="{DB87D8CC-0390-4F5F-86ED-D47D7D3C44E8}" srcOrd="2" destOrd="0" presId="urn:microsoft.com/office/officeart/2005/8/layout/hProcess11"/>
    <dgm:cxn modelId="{1EC1FD73-0D59-4179-9A0C-66848F02E856}" type="presParOf" srcId="{1659044D-A8D8-4551-8338-4AEF75C063D3}" destId="{0E08B080-E937-47B6-8193-0CB496273732}" srcOrd="3" destOrd="0" presId="urn:microsoft.com/office/officeart/2005/8/layout/hProcess11"/>
    <dgm:cxn modelId="{178534AC-6B5A-444E-8E38-6E48E3C5ACD5}" type="presParOf" srcId="{1659044D-A8D8-4551-8338-4AEF75C063D3}" destId="{559CE9B2-08A2-40F0-B36A-74FBCA7C5169}" srcOrd="4" destOrd="0" presId="urn:microsoft.com/office/officeart/2005/8/layout/hProcess11"/>
    <dgm:cxn modelId="{090B3FF5-0E94-422C-B5B4-FC033A0240D6}" type="presParOf" srcId="{559CE9B2-08A2-40F0-B36A-74FBCA7C5169}" destId="{87FD0558-9509-4345-AFFE-FA0EDB3ADD84}" srcOrd="0" destOrd="0" presId="urn:microsoft.com/office/officeart/2005/8/layout/hProcess11"/>
    <dgm:cxn modelId="{6959A97B-D406-44AE-A2A0-FD9763572483}" type="presParOf" srcId="{559CE9B2-08A2-40F0-B36A-74FBCA7C5169}" destId="{95CAC56B-5BCC-4069-80AF-44965EED02AA}" srcOrd="1" destOrd="0" presId="urn:microsoft.com/office/officeart/2005/8/layout/hProcess11"/>
    <dgm:cxn modelId="{BAF7B459-95ED-4585-BB49-19E101E99C3E}" type="presParOf" srcId="{559CE9B2-08A2-40F0-B36A-74FBCA7C5169}" destId="{9D681887-C49C-49AD-8B19-2D14B4689FF2}" srcOrd="2" destOrd="0" presId="urn:microsoft.com/office/officeart/2005/8/layout/hProcess11"/>
    <dgm:cxn modelId="{C6FF6DF4-D753-4BC7-AEDF-020385D03F69}" type="presParOf" srcId="{1659044D-A8D8-4551-8338-4AEF75C063D3}" destId="{769BEF87-0ADD-46BA-95B0-3E7A9E5ACAFB}" srcOrd="5" destOrd="0" presId="urn:microsoft.com/office/officeart/2005/8/layout/hProcess11"/>
    <dgm:cxn modelId="{3A162BF0-18BE-471F-90D5-C910A419C60E}" type="presParOf" srcId="{1659044D-A8D8-4551-8338-4AEF75C063D3}" destId="{E579F0D2-07C3-4C37-81E9-310ABA8C5029}" srcOrd="6" destOrd="0" presId="urn:microsoft.com/office/officeart/2005/8/layout/hProcess11"/>
    <dgm:cxn modelId="{A07E3753-A490-4AA5-8959-2976AF4A68A5}" type="presParOf" srcId="{E579F0D2-07C3-4C37-81E9-310ABA8C5029}" destId="{A10FC696-CDE1-463E-869F-443D1CD499F7}" srcOrd="0" destOrd="0" presId="urn:microsoft.com/office/officeart/2005/8/layout/hProcess11"/>
    <dgm:cxn modelId="{6B713443-A6FD-4951-AC1D-8A4281BB072C}" type="presParOf" srcId="{E579F0D2-07C3-4C37-81E9-310ABA8C5029}" destId="{0C499FFE-1FDB-4370-85E6-95174F0E8F9C}" srcOrd="1" destOrd="0" presId="urn:microsoft.com/office/officeart/2005/8/layout/hProcess11"/>
    <dgm:cxn modelId="{45798E5C-50D7-45EE-92CC-626A54EB60AC}" type="presParOf" srcId="{E579F0D2-07C3-4C37-81E9-310ABA8C5029}" destId="{9B8B4110-1B58-4B2E-9D94-DD4BA1FBC09E}" srcOrd="2" destOrd="0" presId="urn:microsoft.com/office/officeart/2005/8/layout/hProcess11"/>
    <dgm:cxn modelId="{866AF2BA-0F8A-4C06-B0E3-69B4FEEF92A0}" type="presParOf" srcId="{1659044D-A8D8-4551-8338-4AEF75C063D3}" destId="{2D106604-FE90-444B-9EC4-6802939F94AE}" srcOrd="7" destOrd="0" presId="urn:microsoft.com/office/officeart/2005/8/layout/hProcess11"/>
    <dgm:cxn modelId="{39B7F1DA-6717-47A3-B7E9-26261EFC11ED}" type="presParOf" srcId="{1659044D-A8D8-4551-8338-4AEF75C063D3}" destId="{03E4ECCA-912D-4C14-B346-7891378FAEE3}" srcOrd="8" destOrd="0" presId="urn:microsoft.com/office/officeart/2005/8/layout/hProcess11"/>
    <dgm:cxn modelId="{90FED1C4-CAF3-4616-AF4E-06D44C0C367C}" type="presParOf" srcId="{03E4ECCA-912D-4C14-B346-7891378FAEE3}" destId="{D6E58A03-7943-4D2E-A87C-E68BDC8F8A1C}" srcOrd="0" destOrd="0" presId="urn:microsoft.com/office/officeart/2005/8/layout/hProcess11"/>
    <dgm:cxn modelId="{23F437AD-201B-4260-86AD-B472E6D385BF}" type="presParOf" srcId="{03E4ECCA-912D-4C14-B346-7891378FAEE3}" destId="{1BF6C1CF-E8ED-4CF6-A640-92210E0AC865}" srcOrd="1" destOrd="0" presId="urn:microsoft.com/office/officeart/2005/8/layout/hProcess11"/>
    <dgm:cxn modelId="{D0D53D94-744A-493D-B853-C928F34A8D34}" type="presParOf" srcId="{03E4ECCA-912D-4C14-B346-7891378FAEE3}" destId="{A8635F41-8493-481A-8428-1453E40F9A9A}" srcOrd="2" destOrd="0" presId="urn:microsoft.com/office/officeart/2005/8/layout/hProcess1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03F62-E60F-495B-B740-D407885AF6F4}">
      <dsp:nvSpPr>
        <dsp:cNvPr id="0" name=""/>
        <dsp:cNvSpPr/>
      </dsp:nvSpPr>
      <dsp:spPr>
        <a:xfrm>
          <a:off x="0" y="979051"/>
          <a:ext cx="7886700" cy="130540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750F5-3517-414A-A7B9-9849899C247D}">
      <dsp:nvSpPr>
        <dsp:cNvPr id="0" name=""/>
        <dsp:cNvSpPr/>
      </dsp:nvSpPr>
      <dsp:spPr>
        <a:xfrm>
          <a:off x="3119" y="0"/>
          <a:ext cx="136380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66725">
            <a:lnSpc>
              <a:spcPct val="90000"/>
            </a:lnSpc>
            <a:spcBef>
              <a:spcPct val="0"/>
            </a:spcBef>
            <a:spcAft>
              <a:spcPct val="35000"/>
            </a:spcAft>
          </a:pPr>
          <a:r>
            <a:rPr lang="en-CA" sz="1050" b="1" kern="1200" dirty="0" err="1">
              <a:latin typeface="Times" panose="02020603050405020304" pitchFamily="18" charset="0"/>
              <a:cs typeface="Times" panose="02020603050405020304" pitchFamily="18" charset="0"/>
            </a:rPr>
            <a:t>Sadi</a:t>
          </a:r>
          <a:r>
            <a:rPr lang="en-CA" sz="1050" b="1" kern="1200" dirty="0">
              <a:latin typeface="Times" panose="02020603050405020304" pitchFamily="18" charset="0"/>
              <a:cs typeface="Times" panose="02020603050405020304" pitchFamily="18" charset="0"/>
            </a:rPr>
            <a:t> Carnot </a:t>
          </a:r>
        </a:p>
        <a:p>
          <a:pPr lvl="0" algn="ctr" defTabSz="466725">
            <a:lnSpc>
              <a:spcPct val="90000"/>
            </a:lnSpc>
            <a:spcBef>
              <a:spcPct val="0"/>
            </a:spcBef>
            <a:spcAft>
              <a:spcPct val="35000"/>
            </a:spcAft>
          </a:pPr>
          <a:r>
            <a:rPr lang="en-CA" sz="1050" b="1" kern="1200" dirty="0">
              <a:latin typeface="Times" panose="02020603050405020304" pitchFamily="18" charset="0"/>
              <a:cs typeface="Times" panose="02020603050405020304" pitchFamily="18" charset="0"/>
            </a:rPr>
            <a:t>(1796–1832)</a:t>
          </a:r>
          <a:r>
            <a:rPr lang="en-CA" sz="1050" kern="1200" dirty="0"/>
            <a:t> heat engine</a:t>
          </a:r>
          <a:endParaRPr lang="zh-CN" altLang="en-US" sz="1050" kern="1200" dirty="0">
            <a:latin typeface="Times" panose="02020603050405020304" pitchFamily="18" charset="0"/>
            <a:cs typeface="Times" panose="02020603050405020304" pitchFamily="18" charset="0"/>
          </a:endParaRPr>
        </a:p>
      </dsp:txBody>
      <dsp:txXfrm>
        <a:off x="3119" y="0"/>
        <a:ext cx="1363806" cy="1305401"/>
      </dsp:txXfrm>
    </dsp:sp>
    <dsp:sp modelId="{3D399D66-AD6E-406B-A536-F707E2CAC89D}">
      <dsp:nvSpPr>
        <dsp:cNvPr id="0" name=""/>
        <dsp:cNvSpPr/>
      </dsp:nvSpPr>
      <dsp:spPr>
        <a:xfrm>
          <a:off x="521847" y="1468576"/>
          <a:ext cx="326350" cy="3263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286D00-885E-4C8F-8D59-979E0BCF6A9B}">
      <dsp:nvSpPr>
        <dsp:cNvPr id="0" name=""/>
        <dsp:cNvSpPr/>
      </dsp:nvSpPr>
      <dsp:spPr>
        <a:xfrm>
          <a:off x="1435115" y="1958102"/>
          <a:ext cx="136380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2" tIns="327152" rIns="327152" bIns="327152" numCol="1" spcCol="1270" anchor="t" anchorCtr="0">
          <a:noAutofit/>
        </a:bodyPr>
        <a:lstStyle/>
        <a:p>
          <a:pPr lvl="0" algn="ctr" defTabSz="2044700">
            <a:lnSpc>
              <a:spcPct val="90000"/>
            </a:lnSpc>
            <a:spcBef>
              <a:spcPct val="0"/>
            </a:spcBef>
            <a:spcAft>
              <a:spcPct val="35000"/>
            </a:spcAft>
          </a:pPr>
          <a:endParaRPr lang="zh-CN" altLang="en-US" sz="4600" kern="1200"/>
        </a:p>
      </dsp:txBody>
      <dsp:txXfrm>
        <a:off x="1435115" y="1958102"/>
        <a:ext cx="1363806" cy="1305401"/>
      </dsp:txXfrm>
    </dsp:sp>
    <dsp:sp modelId="{F197EB01-BAD8-4D65-9C55-EFEC683E51A0}">
      <dsp:nvSpPr>
        <dsp:cNvPr id="0" name=""/>
        <dsp:cNvSpPr/>
      </dsp:nvSpPr>
      <dsp:spPr>
        <a:xfrm>
          <a:off x="1953843" y="1468576"/>
          <a:ext cx="326350" cy="3263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FD0558-9509-4345-AFFE-FA0EDB3ADD84}">
      <dsp:nvSpPr>
        <dsp:cNvPr id="0" name=""/>
        <dsp:cNvSpPr/>
      </dsp:nvSpPr>
      <dsp:spPr>
        <a:xfrm>
          <a:off x="2867111" y="0"/>
          <a:ext cx="136380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2" tIns="327152" rIns="327152" bIns="327152" numCol="1" spcCol="1270" anchor="b" anchorCtr="0">
          <a:noAutofit/>
        </a:bodyPr>
        <a:lstStyle/>
        <a:p>
          <a:pPr lvl="0" algn="ctr" defTabSz="2044700">
            <a:lnSpc>
              <a:spcPct val="90000"/>
            </a:lnSpc>
            <a:spcBef>
              <a:spcPct val="0"/>
            </a:spcBef>
            <a:spcAft>
              <a:spcPct val="35000"/>
            </a:spcAft>
          </a:pPr>
          <a:endParaRPr lang="zh-CN" altLang="en-US" sz="4600" kern="1200"/>
        </a:p>
      </dsp:txBody>
      <dsp:txXfrm>
        <a:off x="2867111" y="0"/>
        <a:ext cx="1363806" cy="1305401"/>
      </dsp:txXfrm>
    </dsp:sp>
    <dsp:sp modelId="{95CAC56B-5BCC-4069-80AF-44965EED02AA}">
      <dsp:nvSpPr>
        <dsp:cNvPr id="0" name=""/>
        <dsp:cNvSpPr/>
      </dsp:nvSpPr>
      <dsp:spPr>
        <a:xfrm>
          <a:off x="3385839" y="1468576"/>
          <a:ext cx="326350" cy="3263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0FC696-CDE1-463E-869F-443D1CD499F7}">
      <dsp:nvSpPr>
        <dsp:cNvPr id="0" name=""/>
        <dsp:cNvSpPr/>
      </dsp:nvSpPr>
      <dsp:spPr>
        <a:xfrm>
          <a:off x="1747699" y="2442716"/>
          <a:ext cx="721262" cy="699368"/>
        </a:xfrm>
        <a:prstGeom prst="rect">
          <a:avLst/>
        </a:prstGeom>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t="-9000" b="-9000"/>
          </a:stretch>
        </a:blip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66725">
            <a:lnSpc>
              <a:spcPct val="90000"/>
            </a:lnSpc>
            <a:spcBef>
              <a:spcPct val="0"/>
            </a:spcBef>
            <a:spcAft>
              <a:spcPct val="35000"/>
            </a:spcAft>
          </a:pPr>
          <a:endParaRPr lang="zh-CN" altLang="en-US" sz="1050" kern="1200" dirty="0">
            <a:latin typeface="Times" panose="02020603050405020304" pitchFamily="18" charset="0"/>
            <a:cs typeface="Times" panose="02020603050405020304" pitchFamily="18" charset="0"/>
          </a:endParaRPr>
        </a:p>
      </dsp:txBody>
      <dsp:txXfrm>
        <a:off x="1747699" y="2442716"/>
        <a:ext cx="721262" cy="699368"/>
      </dsp:txXfrm>
    </dsp:sp>
    <dsp:sp modelId="{0C499FFE-1FDB-4370-85E6-95174F0E8F9C}">
      <dsp:nvSpPr>
        <dsp:cNvPr id="0" name=""/>
        <dsp:cNvSpPr/>
      </dsp:nvSpPr>
      <dsp:spPr>
        <a:xfrm>
          <a:off x="4779441" y="1468576"/>
          <a:ext cx="326350" cy="3263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E58A03-7943-4D2E-A87C-E68BDC8F8A1C}">
      <dsp:nvSpPr>
        <dsp:cNvPr id="0" name=""/>
        <dsp:cNvSpPr/>
      </dsp:nvSpPr>
      <dsp:spPr>
        <a:xfrm>
          <a:off x="5731104" y="0"/>
          <a:ext cx="136380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2" tIns="327152" rIns="327152" bIns="327152" numCol="1" spcCol="1270" anchor="b" anchorCtr="0">
          <a:noAutofit/>
        </a:bodyPr>
        <a:lstStyle/>
        <a:p>
          <a:pPr lvl="0" algn="ctr" defTabSz="2044700">
            <a:lnSpc>
              <a:spcPct val="90000"/>
            </a:lnSpc>
            <a:spcBef>
              <a:spcPct val="0"/>
            </a:spcBef>
            <a:spcAft>
              <a:spcPct val="35000"/>
            </a:spcAft>
          </a:pPr>
          <a:endParaRPr lang="zh-CN" altLang="en-US" sz="4600" kern="1200"/>
        </a:p>
      </dsp:txBody>
      <dsp:txXfrm>
        <a:off x="5731104" y="0"/>
        <a:ext cx="1363806" cy="1305401"/>
      </dsp:txXfrm>
    </dsp:sp>
    <dsp:sp modelId="{1BF6C1CF-E8ED-4CF6-A640-92210E0AC865}">
      <dsp:nvSpPr>
        <dsp:cNvPr id="0" name=""/>
        <dsp:cNvSpPr/>
      </dsp:nvSpPr>
      <dsp:spPr>
        <a:xfrm>
          <a:off x="6249832" y="1468576"/>
          <a:ext cx="326350" cy="3263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75373-DE39-4C34-9E64-33E3F348A629}" type="datetimeFigureOut">
              <a:rPr lang="zh-CN" altLang="en-US" smtClean="0"/>
              <a:t>2022/9/22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CECB5-FDB8-4A8A-873F-F8BA5AFA3C7E}" type="slidenum">
              <a:rPr lang="zh-CN" altLang="en-US" smtClean="0"/>
              <a:t>‹#›</a:t>
            </a:fld>
            <a:endParaRPr lang="zh-CN" altLang="en-US"/>
          </a:p>
        </p:txBody>
      </p:sp>
    </p:spTree>
    <p:extLst>
      <p:ext uri="{BB962C8B-B14F-4D97-AF65-F5344CB8AC3E}">
        <p14:creationId xmlns:p14="http://schemas.microsoft.com/office/powerpoint/2010/main" val="317662579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E2CECB5-FDB8-4A8A-873F-F8BA5AFA3C7E}" type="slidenum">
              <a:rPr lang="zh-CN" altLang="en-US" smtClean="0"/>
              <a:t>1</a:t>
            </a:fld>
            <a:endParaRPr lang="zh-CN" altLang="en-US"/>
          </a:p>
        </p:txBody>
      </p:sp>
    </p:spTree>
    <p:extLst>
      <p:ext uri="{BB962C8B-B14F-4D97-AF65-F5344CB8AC3E}">
        <p14:creationId xmlns:p14="http://schemas.microsoft.com/office/powerpoint/2010/main" val="960747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2CECB5-FDB8-4A8A-873F-F8BA5AFA3C7E}" type="slidenum">
              <a:rPr lang="zh-CN" altLang="en-US" smtClean="0"/>
              <a:t>6</a:t>
            </a:fld>
            <a:endParaRPr lang="zh-CN" altLang="en-US"/>
          </a:p>
        </p:txBody>
      </p:sp>
    </p:spTree>
    <p:extLst>
      <p:ext uri="{BB962C8B-B14F-4D97-AF65-F5344CB8AC3E}">
        <p14:creationId xmlns:p14="http://schemas.microsoft.com/office/powerpoint/2010/main" val="259053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2CECB5-FDB8-4A8A-873F-F8BA5AFA3C7E}" type="slidenum">
              <a:rPr lang="zh-CN" altLang="en-US" smtClean="0"/>
              <a:t>7</a:t>
            </a:fld>
            <a:endParaRPr lang="zh-CN" altLang="en-US"/>
          </a:p>
        </p:txBody>
      </p:sp>
    </p:spTree>
    <p:extLst>
      <p:ext uri="{BB962C8B-B14F-4D97-AF65-F5344CB8AC3E}">
        <p14:creationId xmlns:p14="http://schemas.microsoft.com/office/powerpoint/2010/main" val="1860448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AFAAE88-01D5-4639-B09F-0E2961A40357}" type="datetimeFigureOut">
              <a:rPr lang="zh-CN" altLang="en-US" smtClean="0"/>
              <a:t>2022/9/22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1CF22BA-4B9A-4082-BA80-8CE8D4BBCAA2}" type="slidenum">
              <a:rPr lang="zh-CN" altLang="en-US" smtClean="0"/>
              <a:t>‹#›</a:t>
            </a:fld>
            <a:endParaRPr lang="zh-CN" altLang="en-US"/>
          </a:p>
        </p:txBody>
      </p:sp>
    </p:spTree>
    <p:extLst>
      <p:ext uri="{BB962C8B-B14F-4D97-AF65-F5344CB8AC3E}">
        <p14:creationId xmlns:p14="http://schemas.microsoft.com/office/powerpoint/2010/main" val="3389232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AFAAE88-01D5-4639-B09F-0E2961A40357}" type="datetimeFigureOut">
              <a:rPr lang="zh-CN" altLang="en-US" smtClean="0"/>
              <a:t>2022/9/22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1CF22BA-4B9A-4082-BA80-8CE8D4BBCAA2}" type="slidenum">
              <a:rPr lang="zh-CN" altLang="en-US" smtClean="0"/>
              <a:t>‹#›</a:t>
            </a:fld>
            <a:endParaRPr lang="zh-CN" altLang="en-US"/>
          </a:p>
        </p:txBody>
      </p:sp>
    </p:spTree>
    <p:extLst>
      <p:ext uri="{BB962C8B-B14F-4D97-AF65-F5344CB8AC3E}">
        <p14:creationId xmlns:p14="http://schemas.microsoft.com/office/powerpoint/2010/main" val="264343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AFAAE88-01D5-4639-B09F-0E2961A40357}" type="datetimeFigureOut">
              <a:rPr lang="zh-CN" altLang="en-US" smtClean="0"/>
              <a:t>2022/9/22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1CF22BA-4B9A-4082-BA80-8CE8D4BBCAA2}" type="slidenum">
              <a:rPr lang="zh-CN" altLang="en-US" smtClean="0"/>
              <a:t>‹#›</a:t>
            </a:fld>
            <a:endParaRPr lang="zh-CN" altLang="en-US"/>
          </a:p>
        </p:txBody>
      </p:sp>
    </p:spTree>
    <p:extLst>
      <p:ext uri="{BB962C8B-B14F-4D97-AF65-F5344CB8AC3E}">
        <p14:creationId xmlns:p14="http://schemas.microsoft.com/office/powerpoint/2010/main" val="334063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AFAAE88-01D5-4639-B09F-0E2961A40357}" type="datetimeFigureOut">
              <a:rPr lang="zh-CN" altLang="en-US" smtClean="0"/>
              <a:t>2022/9/22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1CF22BA-4B9A-4082-BA80-8CE8D4BBCAA2}" type="slidenum">
              <a:rPr lang="zh-CN" altLang="en-US" smtClean="0"/>
              <a:t>‹#›</a:t>
            </a:fld>
            <a:endParaRPr lang="zh-CN" altLang="en-US"/>
          </a:p>
        </p:txBody>
      </p:sp>
    </p:spTree>
    <p:extLst>
      <p:ext uri="{BB962C8B-B14F-4D97-AF65-F5344CB8AC3E}">
        <p14:creationId xmlns:p14="http://schemas.microsoft.com/office/powerpoint/2010/main" val="417601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0AFAAE88-01D5-4639-B09F-0E2961A40357}" type="datetimeFigureOut">
              <a:rPr lang="zh-CN" altLang="en-US" smtClean="0"/>
              <a:t>2022/9/22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1CF22BA-4B9A-4082-BA80-8CE8D4BBCAA2}" type="slidenum">
              <a:rPr lang="zh-CN" altLang="en-US" smtClean="0"/>
              <a:t>‹#›</a:t>
            </a:fld>
            <a:endParaRPr lang="zh-CN" altLang="en-US"/>
          </a:p>
        </p:txBody>
      </p:sp>
    </p:spTree>
    <p:extLst>
      <p:ext uri="{BB962C8B-B14F-4D97-AF65-F5344CB8AC3E}">
        <p14:creationId xmlns:p14="http://schemas.microsoft.com/office/powerpoint/2010/main" val="2141393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AFAAE88-01D5-4639-B09F-0E2961A40357}" type="datetimeFigureOut">
              <a:rPr lang="zh-CN" altLang="en-US" smtClean="0"/>
              <a:t>2022/9/22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1CF22BA-4B9A-4082-BA80-8CE8D4BBCAA2}" type="slidenum">
              <a:rPr lang="zh-CN" altLang="en-US" smtClean="0"/>
              <a:t>‹#›</a:t>
            </a:fld>
            <a:endParaRPr lang="zh-CN" altLang="en-US"/>
          </a:p>
        </p:txBody>
      </p:sp>
    </p:spTree>
    <p:extLst>
      <p:ext uri="{BB962C8B-B14F-4D97-AF65-F5344CB8AC3E}">
        <p14:creationId xmlns:p14="http://schemas.microsoft.com/office/powerpoint/2010/main" val="294365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0AFAAE88-01D5-4639-B09F-0E2961A40357}" type="datetimeFigureOut">
              <a:rPr lang="zh-CN" altLang="en-US" smtClean="0"/>
              <a:t>2022/9/22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1CF22BA-4B9A-4082-BA80-8CE8D4BBCAA2}" type="slidenum">
              <a:rPr lang="zh-CN" altLang="en-US" smtClean="0"/>
              <a:t>‹#›</a:t>
            </a:fld>
            <a:endParaRPr lang="zh-CN" altLang="en-US"/>
          </a:p>
        </p:txBody>
      </p:sp>
    </p:spTree>
    <p:extLst>
      <p:ext uri="{BB962C8B-B14F-4D97-AF65-F5344CB8AC3E}">
        <p14:creationId xmlns:p14="http://schemas.microsoft.com/office/powerpoint/2010/main" val="386059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AFAAE88-01D5-4639-B09F-0E2961A40357}" type="datetimeFigureOut">
              <a:rPr lang="zh-CN" altLang="en-US" smtClean="0"/>
              <a:t>2022/9/22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1CF22BA-4B9A-4082-BA80-8CE8D4BBCAA2}" type="slidenum">
              <a:rPr lang="zh-CN" altLang="en-US" smtClean="0"/>
              <a:t>‹#›</a:t>
            </a:fld>
            <a:endParaRPr lang="zh-CN" altLang="en-US"/>
          </a:p>
        </p:txBody>
      </p:sp>
    </p:spTree>
    <p:extLst>
      <p:ext uri="{BB962C8B-B14F-4D97-AF65-F5344CB8AC3E}">
        <p14:creationId xmlns:p14="http://schemas.microsoft.com/office/powerpoint/2010/main" val="3495654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AAE88-01D5-4639-B09F-0E2961A40357}" type="datetimeFigureOut">
              <a:rPr lang="zh-CN" altLang="en-US" smtClean="0"/>
              <a:t>2022/9/22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1CF22BA-4B9A-4082-BA80-8CE8D4BBCAA2}" type="slidenum">
              <a:rPr lang="zh-CN" altLang="en-US" smtClean="0"/>
              <a:t>‹#›</a:t>
            </a:fld>
            <a:endParaRPr lang="zh-CN" altLang="en-US"/>
          </a:p>
        </p:txBody>
      </p:sp>
    </p:spTree>
    <p:extLst>
      <p:ext uri="{BB962C8B-B14F-4D97-AF65-F5344CB8AC3E}">
        <p14:creationId xmlns:p14="http://schemas.microsoft.com/office/powerpoint/2010/main" val="1729480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0AFAAE88-01D5-4639-B09F-0E2961A40357}" type="datetimeFigureOut">
              <a:rPr lang="zh-CN" altLang="en-US" smtClean="0"/>
              <a:t>2022/9/22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1CF22BA-4B9A-4082-BA80-8CE8D4BBCAA2}" type="slidenum">
              <a:rPr lang="zh-CN" altLang="en-US" smtClean="0"/>
              <a:t>‹#›</a:t>
            </a:fld>
            <a:endParaRPr lang="zh-CN" altLang="en-US"/>
          </a:p>
        </p:txBody>
      </p:sp>
    </p:spTree>
    <p:extLst>
      <p:ext uri="{BB962C8B-B14F-4D97-AF65-F5344CB8AC3E}">
        <p14:creationId xmlns:p14="http://schemas.microsoft.com/office/powerpoint/2010/main" val="338468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0AFAAE88-01D5-4639-B09F-0E2961A40357}" type="datetimeFigureOut">
              <a:rPr lang="zh-CN" altLang="en-US" smtClean="0"/>
              <a:t>2022/9/22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1CF22BA-4B9A-4082-BA80-8CE8D4BBCAA2}" type="slidenum">
              <a:rPr lang="zh-CN" altLang="en-US" smtClean="0"/>
              <a:t>‹#›</a:t>
            </a:fld>
            <a:endParaRPr lang="zh-CN" altLang="en-US"/>
          </a:p>
        </p:txBody>
      </p:sp>
    </p:spTree>
    <p:extLst>
      <p:ext uri="{BB962C8B-B14F-4D97-AF65-F5344CB8AC3E}">
        <p14:creationId xmlns:p14="http://schemas.microsoft.com/office/powerpoint/2010/main" val="163524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AFAAE88-01D5-4639-B09F-0E2961A40357}" type="datetimeFigureOut">
              <a:rPr lang="zh-CN" altLang="en-US" smtClean="0"/>
              <a:t>2022/9/22</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1CF22BA-4B9A-4082-BA80-8CE8D4BBCAA2}" type="slidenum">
              <a:rPr lang="zh-CN" altLang="en-US" smtClean="0"/>
              <a:t>‹#›</a:t>
            </a:fld>
            <a:endParaRPr lang="zh-CN" altLang="en-US"/>
          </a:p>
        </p:txBody>
      </p:sp>
    </p:spTree>
    <p:extLst>
      <p:ext uri="{BB962C8B-B14F-4D97-AF65-F5344CB8AC3E}">
        <p14:creationId xmlns:p14="http://schemas.microsoft.com/office/powerpoint/2010/main" val="3657610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6.png"/><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1085D0-F083-4E50-A146-F04B47026259}"/>
              </a:ext>
            </a:extLst>
          </p:cNvPr>
          <p:cNvSpPr>
            <a:spLocks noGrp="1"/>
          </p:cNvSpPr>
          <p:nvPr>
            <p:ph type="ctrTitle"/>
          </p:nvPr>
        </p:nvSpPr>
        <p:spPr/>
        <p:txBody>
          <a:bodyPr>
            <a:normAutofit fontScale="90000"/>
          </a:bodyPr>
          <a:lstStyle/>
          <a:p>
            <a:r>
              <a:rPr lang="en-US" altLang="zh-CN" b="1" dirty="0">
                <a:latin typeface="Times" panose="02020603050405020304" pitchFamily="18" charset="0"/>
                <a:cs typeface="Times" panose="02020603050405020304" pitchFamily="18" charset="0"/>
              </a:rPr>
              <a:t>Modelling of modern China economy from an information entropy perspective</a:t>
            </a:r>
            <a:endParaRPr lang="zh-CN" altLang="zh-CN" dirty="0">
              <a:latin typeface="Times" panose="02020603050405020304" pitchFamily="18" charset="0"/>
              <a:cs typeface="Times" panose="02020603050405020304" pitchFamily="18" charset="0"/>
            </a:endParaRPr>
          </a:p>
        </p:txBody>
      </p:sp>
      <p:sp>
        <p:nvSpPr>
          <p:cNvPr id="3" name="副标题 2">
            <a:extLst>
              <a:ext uri="{FF2B5EF4-FFF2-40B4-BE49-F238E27FC236}">
                <a16:creationId xmlns:a16="http://schemas.microsoft.com/office/drawing/2014/main" id="{D9CB1D04-C6EA-4038-A66C-07DD6469AD92}"/>
              </a:ext>
            </a:extLst>
          </p:cNvPr>
          <p:cNvSpPr>
            <a:spLocks noGrp="1"/>
          </p:cNvSpPr>
          <p:nvPr>
            <p:ph type="subTitle" idx="1"/>
          </p:nvPr>
        </p:nvSpPr>
        <p:spPr>
          <a:xfrm>
            <a:off x="4976769" y="3355205"/>
            <a:ext cx="2929855" cy="839815"/>
          </a:xfrm>
        </p:spPr>
        <p:txBody>
          <a:bodyPr>
            <a:noAutofit/>
          </a:bodyPr>
          <a:lstStyle/>
          <a:p>
            <a:r>
              <a:rPr lang="en-US" altLang="zh-CN" sz="900" b="1" dirty="0">
                <a:latin typeface="Times" panose="02020603050405020304" pitchFamily="18" charset="0"/>
                <a:ea typeface="宋体" panose="02010600030101010101" pitchFamily="2" charset="-122"/>
                <a:cs typeface="Times" panose="02020603050405020304" pitchFamily="18" charset="0"/>
              </a:rPr>
              <a:t>Author</a:t>
            </a:r>
            <a:r>
              <a:rPr lang="zh-CN" altLang="en-US" sz="900" b="1" dirty="0">
                <a:latin typeface="Times" panose="02020603050405020304" pitchFamily="18" charset="0"/>
                <a:ea typeface="宋体" panose="02010600030101010101" pitchFamily="2" charset="-122"/>
                <a:cs typeface="Times" panose="02020603050405020304" pitchFamily="18" charset="0"/>
              </a:rPr>
              <a:t>：</a:t>
            </a:r>
            <a:r>
              <a:rPr lang="en-US" altLang="zh-CN" sz="900" b="1" dirty="0">
                <a:latin typeface="Times" panose="02020603050405020304" pitchFamily="18" charset="0"/>
                <a:ea typeface="宋体" panose="02010600030101010101" pitchFamily="2" charset="-122"/>
                <a:cs typeface="Times" panose="02020603050405020304" pitchFamily="18" charset="0"/>
              </a:rPr>
              <a:t>Yan Jun</a:t>
            </a:r>
          </a:p>
          <a:p>
            <a:r>
              <a:rPr lang="en-US" altLang="zh-CN" sz="900" b="1" dirty="0" smtClean="0">
                <a:latin typeface="Times" panose="02020603050405020304" pitchFamily="18" charset="0"/>
                <a:ea typeface="宋体" panose="02010600030101010101" pitchFamily="2" charset="-122"/>
                <a:cs typeface="Times" panose="02020603050405020304" pitchFamily="18" charset="0"/>
              </a:rPr>
              <a:t>22th, </a:t>
            </a:r>
            <a:r>
              <a:rPr lang="en-US" altLang="zh-CN" sz="900" b="1" dirty="0" smtClean="0">
                <a:latin typeface="Times" panose="02020603050405020304" pitchFamily="18" charset="0"/>
                <a:ea typeface="宋体" panose="02010600030101010101" pitchFamily="2" charset="-122"/>
                <a:cs typeface="Times" panose="02020603050405020304" pitchFamily="18" charset="0"/>
              </a:rPr>
              <a:t>September,2022</a:t>
            </a:r>
            <a:endParaRPr lang="en-US" altLang="zh-CN" sz="900" b="1" dirty="0">
              <a:latin typeface="Times" panose="02020603050405020304" pitchFamily="18" charset="0"/>
              <a:ea typeface="宋体" panose="02010600030101010101" pitchFamily="2" charset="-122"/>
              <a:cs typeface="Times" panose="02020603050405020304" pitchFamily="18" charset="0"/>
            </a:endParaRPr>
          </a:p>
        </p:txBody>
      </p:sp>
    </p:spTree>
    <p:extLst>
      <p:ext uri="{BB962C8B-B14F-4D97-AF65-F5344CB8AC3E}">
        <p14:creationId xmlns:p14="http://schemas.microsoft.com/office/powerpoint/2010/main" val="3175246931"/>
      </p:ext>
    </p:extLst>
  </p:cSld>
  <p:clrMapOvr>
    <a:masterClrMapping/>
  </p:clrMapOvr>
  <mc:AlternateContent xmlns:mc="http://schemas.openxmlformats.org/markup-compatibility/2006" xmlns:p14="http://schemas.microsoft.com/office/powerpoint/2010/main">
    <mc:Choice Requires="p14">
      <p:transition spd="slow" p14:dur="2000" advTm="12135"/>
    </mc:Choice>
    <mc:Fallback xmlns="">
      <p:transition spd="slow" advTm="1213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A91690-66C4-4657-8999-DE296E31466E}"/>
              </a:ext>
            </a:extLst>
          </p:cNvPr>
          <p:cNvSpPr>
            <a:spLocks noGrp="1"/>
          </p:cNvSpPr>
          <p:nvPr>
            <p:ph type="title"/>
          </p:nvPr>
        </p:nvSpPr>
        <p:spPr/>
        <p:txBody>
          <a:bodyPr>
            <a:normAutofit fontScale="90000"/>
          </a:bodyPr>
          <a:lstStyle/>
          <a:p>
            <a:r>
              <a:rPr lang="en-US" altLang="zh-CN" dirty="0">
                <a:latin typeface="Times" panose="02020603050405020304" pitchFamily="18" charset="0"/>
                <a:cs typeface="Times" panose="02020603050405020304" pitchFamily="18" charset="0"/>
              </a:rPr>
              <a:t>Result:</a:t>
            </a:r>
            <a:br>
              <a:rPr lang="en-US" altLang="zh-CN" dirty="0">
                <a:latin typeface="Times" panose="02020603050405020304" pitchFamily="18" charset="0"/>
                <a:cs typeface="Times" panose="02020603050405020304" pitchFamily="18" charset="0"/>
              </a:rPr>
            </a:br>
            <a:r>
              <a:rPr lang="en-US" altLang="zh-CN" dirty="0">
                <a:latin typeface="Times" panose="02020603050405020304" pitchFamily="18" charset="0"/>
                <a:cs typeface="Times" panose="02020603050405020304" pitchFamily="18" charset="0"/>
              </a:rPr>
              <a:t>Province level</a:t>
            </a:r>
            <a:endParaRPr lang="zh-CN" altLang="en-US" dirty="0">
              <a:latin typeface="Times" panose="02020603050405020304" pitchFamily="18" charset="0"/>
              <a:cs typeface="Times" panose="02020603050405020304" pitchFamily="18" charset="0"/>
            </a:endParaRPr>
          </a:p>
        </p:txBody>
      </p:sp>
      <p:pic>
        <p:nvPicPr>
          <p:cNvPr id="7" name="图片 6">
            <a:extLst>
              <a:ext uri="{FF2B5EF4-FFF2-40B4-BE49-F238E27FC236}">
                <a16:creationId xmlns:a16="http://schemas.microsoft.com/office/drawing/2014/main" id="{CF4514AC-EB52-4FF3-ACD5-972790BF171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95300" y="1268016"/>
            <a:ext cx="4076700" cy="3456384"/>
          </a:xfrm>
          <a:prstGeom prst="rect">
            <a:avLst/>
          </a:prstGeom>
        </p:spPr>
      </p:pic>
      <p:pic>
        <p:nvPicPr>
          <p:cNvPr id="8" name="图片 7">
            <a:extLst>
              <a:ext uri="{FF2B5EF4-FFF2-40B4-BE49-F238E27FC236}">
                <a16:creationId xmlns:a16="http://schemas.microsoft.com/office/drawing/2014/main" id="{62CEE622-C99A-41CD-B13A-B4972EBCD0FC}"/>
              </a:ext>
            </a:extLst>
          </p:cNvPr>
          <p:cNvPicPr/>
          <p:nvPr/>
        </p:nvPicPr>
        <p:blipFill>
          <a:blip r:embed="rId3">
            <a:extLst>
              <a:ext uri="{28A0092B-C50C-407E-A947-70E740481C1C}">
                <a14:useLocalDpi xmlns:a14="http://schemas.microsoft.com/office/drawing/2010/main" val="0"/>
              </a:ext>
            </a:extLst>
          </a:blip>
          <a:stretch>
            <a:fillRect/>
          </a:stretch>
        </p:blipFill>
        <p:spPr>
          <a:xfrm>
            <a:off x="4756150" y="1296154"/>
            <a:ext cx="3663950" cy="3400108"/>
          </a:xfrm>
          <a:prstGeom prst="rect">
            <a:avLst/>
          </a:prstGeom>
        </p:spPr>
      </p:pic>
    </p:spTree>
    <p:extLst>
      <p:ext uri="{BB962C8B-B14F-4D97-AF65-F5344CB8AC3E}">
        <p14:creationId xmlns:p14="http://schemas.microsoft.com/office/powerpoint/2010/main" val="2789701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4C909F-A784-4CD3-90B6-AC69C24C85DD}"/>
              </a:ext>
            </a:extLst>
          </p:cNvPr>
          <p:cNvSpPr>
            <a:spLocks noGrp="1"/>
          </p:cNvSpPr>
          <p:nvPr>
            <p:ph type="title"/>
          </p:nvPr>
        </p:nvSpPr>
        <p:spPr/>
        <p:txBody>
          <a:bodyPr/>
          <a:lstStyle/>
          <a:p>
            <a:r>
              <a:rPr lang="en-US" altLang="zh-CN" dirty="0">
                <a:latin typeface="Times" panose="02020603050405020304" pitchFamily="18" charset="0"/>
                <a:cs typeface="Times" panose="02020603050405020304" pitchFamily="18" charset="0"/>
              </a:rPr>
              <a:t>Conclusion</a:t>
            </a:r>
            <a:endParaRPr lang="zh-CN" altLang="en-US" dirty="0">
              <a:latin typeface="Times" panose="02020603050405020304" pitchFamily="18" charset="0"/>
              <a:cs typeface="Times" panose="02020603050405020304" pitchFamily="18" charset="0"/>
            </a:endParaRPr>
          </a:p>
        </p:txBody>
      </p:sp>
      <p:sp>
        <p:nvSpPr>
          <p:cNvPr id="3" name="内容占位符 2">
            <a:extLst>
              <a:ext uri="{FF2B5EF4-FFF2-40B4-BE49-F238E27FC236}">
                <a16:creationId xmlns:a16="http://schemas.microsoft.com/office/drawing/2014/main" id="{9995F81E-C06A-4830-9148-3EAEBB7F44E9}"/>
              </a:ext>
            </a:extLst>
          </p:cNvPr>
          <p:cNvSpPr>
            <a:spLocks noGrp="1"/>
          </p:cNvSpPr>
          <p:nvPr>
            <p:ph idx="1"/>
          </p:nvPr>
        </p:nvSpPr>
        <p:spPr/>
        <p:txBody>
          <a:bodyPr/>
          <a:lstStyle/>
          <a:p>
            <a:r>
              <a:rPr lang="en-US" altLang="zh-CN" dirty="0">
                <a:latin typeface="Times" panose="02020603050405020304" pitchFamily="18" charset="0"/>
                <a:cs typeface="Times" panose="02020603050405020304" pitchFamily="18" charset="0"/>
              </a:rPr>
              <a:t>After the financial crisis in 2008, the global economy faced a downward trend, but China's economic development entered a new normal, maintaining a medium-low growth rate. </a:t>
            </a:r>
          </a:p>
          <a:p>
            <a:r>
              <a:rPr lang="en-US" altLang="zh-CN" dirty="0">
                <a:latin typeface="Times" panose="02020603050405020304" pitchFamily="18" charset="0"/>
                <a:cs typeface="Times" panose="02020603050405020304" pitchFamily="18" charset="0"/>
              </a:rPr>
              <a:t>China's economic growth is highly resilient, providing ample room to meet external challenges to achieve high-quality development. </a:t>
            </a:r>
          </a:p>
          <a:p>
            <a:r>
              <a:rPr lang="en-IE" altLang="zh-CN" dirty="0">
                <a:latin typeface="Times" panose="02020603050405020304" pitchFamily="18" charset="0"/>
                <a:cs typeface="Times" panose="02020603050405020304" pitchFamily="18" charset="0"/>
              </a:rPr>
              <a:t>China’s regional development in 2007 and 2012 has been unequal between the provinces. From the modelling, authors rank China’s provincial development, and find that Shandong province had the highest potential economic growth.</a:t>
            </a:r>
            <a:endParaRPr lang="zh-CN" altLang="en-US"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848341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3AD070B3-E377-4C62-AB22-60403510CE38}"/>
              </a:ext>
            </a:extLst>
          </p:cNvPr>
          <p:cNvSpPr/>
          <p:nvPr/>
        </p:nvSpPr>
        <p:spPr>
          <a:xfrm>
            <a:off x="3133288" y="1351428"/>
            <a:ext cx="2709835" cy="1662318"/>
          </a:xfrm>
          <a:prstGeom prst="rect">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n>
                <a:solidFill>
                  <a:srgbClr val="FF0000"/>
                </a:solidFill>
              </a:ln>
              <a:noFill/>
            </a:endParaRPr>
          </a:p>
        </p:txBody>
      </p:sp>
      <p:sp>
        <p:nvSpPr>
          <p:cNvPr id="2" name="标题 1">
            <a:extLst>
              <a:ext uri="{FF2B5EF4-FFF2-40B4-BE49-F238E27FC236}">
                <a16:creationId xmlns:a16="http://schemas.microsoft.com/office/drawing/2014/main" id="{69C70DAA-7E89-4107-AF36-09FA2099311C}"/>
              </a:ext>
            </a:extLst>
          </p:cNvPr>
          <p:cNvSpPr>
            <a:spLocks noGrp="1"/>
          </p:cNvSpPr>
          <p:nvPr>
            <p:ph type="title"/>
          </p:nvPr>
        </p:nvSpPr>
        <p:spPr/>
        <p:txBody>
          <a:bodyPr/>
          <a:lstStyle/>
          <a:p>
            <a:r>
              <a:rPr lang="en-US" altLang="zh-CN" dirty="0">
                <a:latin typeface="Times" panose="02020603050405020304" pitchFamily="18" charset="0"/>
                <a:cs typeface="Times" panose="02020603050405020304" pitchFamily="18" charset="0"/>
              </a:rPr>
              <a:t>New economics: Biophysical economics</a:t>
            </a:r>
            <a:endParaRPr lang="zh-CN" altLang="en-US" dirty="0">
              <a:latin typeface="Times" panose="02020603050405020304" pitchFamily="18" charset="0"/>
              <a:cs typeface="Times" panose="02020603050405020304" pitchFamily="18" charset="0"/>
            </a:endParaRPr>
          </a:p>
        </p:txBody>
      </p:sp>
      <p:pic>
        <p:nvPicPr>
          <p:cNvPr id="6" name="内容占位符 5">
            <a:extLst>
              <a:ext uri="{FF2B5EF4-FFF2-40B4-BE49-F238E27FC236}">
                <a16:creationId xmlns:a16="http://schemas.microsoft.com/office/drawing/2014/main" id="{E5D57671-1D66-426E-92D8-37585D479D33}"/>
              </a:ext>
            </a:extLst>
          </p:cNvPr>
          <p:cNvPicPr>
            <a:picLocks noGrp="1" noChangeAspect="1"/>
          </p:cNvPicPr>
          <p:nvPr>
            <p:ph idx="1"/>
          </p:nvPr>
        </p:nvPicPr>
        <p:blipFill>
          <a:blip r:embed="rId2"/>
          <a:stretch>
            <a:fillRect/>
          </a:stretch>
        </p:blipFill>
        <p:spPr>
          <a:xfrm>
            <a:off x="1547769" y="1114750"/>
            <a:ext cx="5637259" cy="3515973"/>
          </a:xfrm>
          <a:prstGeom prst="rect">
            <a:avLst/>
          </a:prstGeom>
        </p:spPr>
      </p:pic>
    </p:spTree>
    <p:extLst>
      <p:ext uri="{BB962C8B-B14F-4D97-AF65-F5344CB8AC3E}">
        <p14:creationId xmlns:p14="http://schemas.microsoft.com/office/powerpoint/2010/main" val="295503122"/>
      </p:ext>
    </p:extLst>
  </p:cSld>
  <p:clrMapOvr>
    <a:masterClrMapping/>
  </p:clrMapOvr>
  <mc:AlternateContent xmlns:mc="http://schemas.openxmlformats.org/markup-compatibility/2006" xmlns:p14="http://schemas.microsoft.com/office/powerpoint/2010/main">
    <mc:Choice Requires="p14">
      <p:transition spd="slow" p14:dur="2000" advTm="55715"/>
    </mc:Choice>
    <mc:Fallback xmlns="">
      <p:transition spd="slow" advTm="557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E7985E-5A4D-4F1C-8F15-6DA0B3C1D073}"/>
              </a:ext>
            </a:extLst>
          </p:cNvPr>
          <p:cNvSpPr>
            <a:spLocks noGrp="1"/>
          </p:cNvSpPr>
          <p:nvPr>
            <p:ph type="title"/>
          </p:nvPr>
        </p:nvSpPr>
        <p:spPr/>
        <p:txBody>
          <a:bodyPr/>
          <a:lstStyle/>
          <a:p>
            <a:r>
              <a:rPr lang="en-US" altLang="zh-CN" dirty="0">
                <a:latin typeface="Times" panose="02020603050405020304" pitchFamily="18" charset="0"/>
                <a:cs typeface="Times" panose="02020603050405020304" pitchFamily="18" charset="0"/>
              </a:rPr>
              <a:t>Which are good indicators for economy?</a:t>
            </a:r>
            <a:endParaRPr lang="zh-CN" altLang="en-US" dirty="0">
              <a:latin typeface="Times" panose="02020603050405020304" pitchFamily="18" charset="0"/>
              <a:cs typeface="Times" panose="02020603050405020304" pitchFamily="18" charset="0"/>
            </a:endParaRPr>
          </a:p>
        </p:txBody>
      </p:sp>
      <p:graphicFrame>
        <p:nvGraphicFramePr>
          <p:cNvPr id="4" name="内容占位符 3">
            <a:extLst>
              <a:ext uri="{FF2B5EF4-FFF2-40B4-BE49-F238E27FC236}">
                <a16:creationId xmlns:a16="http://schemas.microsoft.com/office/drawing/2014/main" id="{76C54B98-0ADE-4897-9382-5961F3E81410}"/>
              </a:ext>
            </a:extLst>
          </p:cNvPr>
          <p:cNvGraphicFramePr>
            <a:graphicFrameLocks noGrp="1"/>
          </p:cNvGraphicFramePr>
          <p:nvPr>
            <p:ph idx="1"/>
            <p:extLst>
              <p:ext uri="{D42A27DB-BD31-4B8C-83A1-F6EECF244321}">
                <p14:modId xmlns:p14="http://schemas.microsoft.com/office/powerpoint/2010/main" val="128878723"/>
              </p:ext>
            </p:extLst>
          </p:nvPr>
        </p:nvGraphicFramePr>
        <p:xfrm>
          <a:off x="480773" y="1047805"/>
          <a:ext cx="7574757" cy="1734504"/>
        </p:xfrm>
        <a:graphic>
          <a:graphicData uri="http://schemas.openxmlformats.org/drawingml/2006/table">
            <a:tbl>
              <a:tblPr>
                <a:tableStyleId>{5C22544A-7EE6-4342-B048-85BDC9FD1C3A}</a:tableStyleId>
              </a:tblPr>
              <a:tblGrid>
                <a:gridCol w="1909737">
                  <a:extLst>
                    <a:ext uri="{9D8B030D-6E8A-4147-A177-3AD203B41FA5}">
                      <a16:colId xmlns:a16="http://schemas.microsoft.com/office/drawing/2014/main" val="3375739000"/>
                    </a:ext>
                  </a:extLst>
                </a:gridCol>
                <a:gridCol w="1219664">
                  <a:extLst>
                    <a:ext uri="{9D8B030D-6E8A-4147-A177-3AD203B41FA5}">
                      <a16:colId xmlns:a16="http://schemas.microsoft.com/office/drawing/2014/main" val="3855941028"/>
                    </a:ext>
                  </a:extLst>
                </a:gridCol>
                <a:gridCol w="1187568">
                  <a:extLst>
                    <a:ext uri="{9D8B030D-6E8A-4147-A177-3AD203B41FA5}">
                      <a16:colId xmlns:a16="http://schemas.microsoft.com/office/drawing/2014/main" val="497691296"/>
                    </a:ext>
                  </a:extLst>
                </a:gridCol>
                <a:gridCol w="1187568">
                  <a:extLst>
                    <a:ext uri="{9D8B030D-6E8A-4147-A177-3AD203B41FA5}">
                      <a16:colId xmlns:a16="http://schemas.microsoft.com/office/drawing/2014/main" val="300109620"/>
                    </a:ext>
                  </a:extLst>
                </a:gridCol>
                <a:gridCol w="882652">
                  <a:extLst>
                    <a:ext uri="{9D8B030D-6E8A-4147-A177-3AD203B41FA5}">
                      <a16:colId xmlns:a16="http://schemas.microsoft.com/office/drawing/2014/main" val="2344272786"/>
                    </a:ext>
                  </a:extLst>
                </a:gridCol>
                <a:gridCol w="1187568">
                  <a:extLst>
                    <a:ext uri="{9D8B030D-6E8A-4147-A177-3AD203B41FA5}">
                      <a16:colId xmlns:a16="http://schemas.microsoft.com/office/drawing/2014/main" val="2471948855"/>
                    </a:ext>
                  </a:extLst>
                </a:gridCol>
              </a:tblGrid>
              <a:tr h="190024">
                <a:tc>
                  <a:txBody>
                    <a:bodyPr/>
                    <a:lstStyle/>
                    <a:p>
                      <a:pPr algn="ctr" fontAlgn="ctr"/>
                      <a:r>
                        <a:rPr lang="zh-CN" altLang="en-US" sz="1200" u="none" strike="noStrike">
                          <a:effectLst/>
                        </a:rPr>
                        <a:t>　</a:t>
                      </a:r>
                      <a:endParaRPr lang="zh-CN" altLang="en-US" sz="1200" b="0" i="0" u="none" strike="noStrike">
                        <a:solidFill>
                          <a:srgbClr val="000000"/>
                        </a:solidFill>
                        <a:effectLst/>
                        <a:latin typeface="Times New Roman" panose="02020603050405020304" pitchFamily="18" charset="0"/>
                        <a:ea typeface="等线" panose="02010600030101010101" pitchFamily="2" charset="-122"/>
                      </a:endParaRPr>
                    </a:p>
                  </a:txBody>
                  <a:tcPr marL="7144" marR="7144" marT="7144" marB="0" anchor="ctr"/>
                </a:tc>
                <a:tc>
                  <a:txBody>
                    <a:bodyPr/>
                    <a:lstStyle/>
                    <a:p>
                      <a:pPr algn="ctr" fontAlgn="ctr"/>
                      <a:r>
                        <a:rPr lang="en-US" altLang="zh-CN" sz="1200" b="1" i="0" u="none" strike="noStrike" dirty="0">
                          <a:effectLst/>
                        </a:rPr>
                        <a:t>1992</a:t>
                      </a:r>
                      <a:endParaRPr lang="en-US" altLang="zh-CN" sz="1200" b="1" i="0" u="none" strike="noStrike" dirty="0">
                        <a:solidFill>
                          <a:srgbClr val="000000"/>
                        </a:solidFill>
                        <a:effectLst/>
                        <a:latin typeface="Times New Roman" panose="02020603050405020304" pitchFamily="18" charset="0"/>
                        <a:ea typeface="等线" panose="02010600030101010101" pitchFamily="2" charset="-122"/>
                      </a:endParaRPr>
                    </a:p>
                  </a:txBody>
                  <a:tcPr marL="7144" marR="7144" marT="7144" marB="0" anchor="ctr"/>
                </a:tc>
                <a:tc>
                  <a:txBody>
                    <a:bodyPr/>
                    <a:lstStyle/>
                    <a:p>
                      <a:pPr algn="ctr" fontAlgn="ctr"/>
                      <a:r>
                        <a:rPr lang="en-US" altLang="zh-CN" sz="1200" b="1" i="0" u="none" strike="noStrike" dirty="0">
                          <a:effectLst/>
                        </a:rPr>
                        <a:t>1997</a:t>
                      </a:r>
                      <a:endParaRPr lang="en-US" altLang="zh-CN" sz="1200" b="1" i="0" u="none" strike="noStrike" dirty="0">
                        <a:solidFill>
                          <a:srgbClr val="000000"/>
                        </a:solidFill>
                        <a:effectLst/>
                        <a:latin typeface="Times New Roman" panose="02020603050405020304" pitchFamily="18" charset="0"/>
                        <a:ea typeface="等线" panose="02010600030101010101" pitchFamily="2" charset="-122"/>
                      </a:endParaRPr>
                    </a:p>
                  </a:txBody>
                  <a:tcPr marL="7144" marR="7144" marT="7144" marB="0" anchor="ctr"/>
                </a:tc>
                <a:tc>
                  <a:txBody>
                    <a:bodyPr/>
                    <a:lstStyle/>
                    <a:p>
                      <a:pPr algn="ctr" fontAlgn="ctr"/>
                      <a:r>
                        <a:rPr lang="en-US" altLang="zh-CN" sz="1200" b="1" i="0" u="none" strike="noStrike" dirty="0">
                          <a:effectLst/>
                        </a:rPr>
                        <a:t>2002</a:t>
                      </a:r>
                      <a:endParaRPr lang="en-US" altLang="zh-CN" sz="1200" b="1" i="0" u="none" strike="noStrike" dirty="0">
                        <a:solidFill>
                          <a:srgbClr val="000000"/>
                        </a:solidFill>
                        <a:effectLst/>
                        <a:latin typeface="Times New Roman" panose="02020603050405020304" pitchFamily="18" charset="0"/>
                        <a:ea typeface="等线" panose="02010600030101010101" pitchFamily="2" charset="-122"/>
                      </a:endParaRPr>
                    </a:p>
                  </a:txBody>
                  <a:tcPr marL="7144" marR="7144" marT="7144" marB="0" anchor="ctr"/>
                </a:tc>
                <a:tc>
                  <a:txBody>
                    <a:bodyPr/>
                    <a:lstStyle/>
                    <a:p>
                      <a:pPr algn="ctr" fontAlgn="ctr"/>
                      <a:r>
                        <a:rPr lang="en-US" altLang="zh-CN" sz="1200" b="1" i="0" u="none" strike="noStrike" dirty="0">
                          <a:effectLst/>
                        </a:rPr>
                        <a:t>2007</a:t>
                      </a:r>
                      <a:endParaRPr lang="en-US" altLang="zh-CN" sz="1200" b="1" i="0" u="none" strike="noStrike" dirty="0">
                        <a:solidFill>
                          <a:srgbClr val="000000"/>
                        </a:solidFill>
                        <a:effectLst/>
                        <a:latin typeface="Times New Roman" panose="02020603050405020304" pitchFamily="18" charset="0"/>
                        <a:ea typeface="等线" panose="02010600030101010101" pitchFamily="2" charset="-122"/>
                      </a:endParaRPr>
                    </a:p>
                  </a:txBody>
                  <a:tcPr marL="7144" marR="7144" marT="7144" marB="0" anchor="ctr"/>
                </a:tc>
                <a:tc>
                  <a:txBody>
                    <a:bodyPr/>
                    <a:lstStyle/>
                    <a:p>
                      <a:pPr algn="ctr" fontAlgn="ctr"/>
                      <a:r>
                        <a:rPr lang="en-US" altLang="zh-CN" sz="1200" b="1" i="0" u="none" strike="noStrike" dirty="0">
                          <a:effectLst/>
                        </a:rPr>
                        <a:t>2012</a:t>
                      </a:r>
                      <a:endParaRPr lang="en-US" altLang="zh-CN" sz="1200" b="1" i="0" u="none" strike="noStrike" dirty="0">
                        <a:solidFill>
                          <a:srgbClr val="000000"/>
                        </a:solidFill>
                        <a:effectLst/>
                        <a:latin typeface="Times New Roman" panose="02020603050405020304" pitchFamily="18" charset="0"/>
                        <a:ea typeface="等线" panose="02010600030101010101" pitchFamily="2" charset="-122"/>
                      </a:endParaRPr>
                    </a:p>
                  </a:txBody>
                  <a:tcPr marL="7144" marR="7144" marT="7144" marB="0" anchor="ctr"/>
                </a:tc>
                <a:extLst>
                  <a:ext uri="{0D108BD9-81ED-4DB2-BD59-A6C34878D82A}">
                    <a16:rowId xmlns:a16="http://schemas.microsoft.com/office/drawing/2014/main" val="2906434531"/>
                  </a:ext>
                </a:extLst>
              </a:tr>
              <a:tr h="372904">
                <a:tc>
                  <a:txBody>
                    <a:bodyPr/>
                    <a:lstStyle/>
                    <a:p>
                      <a:pPr algn="ctr" fontAlgn="ctr"/>
                      <a:r>
                        <a:rPr lang="en-US" altLang="zh-CN" sz="1200" b="0" i="0" u="none" strike="noStrike" dirty="0">
                          <a:solidFill>
                            <a:srgbClr val="000000"/>
                          </a:solidFill>
                          <a:effectLst/>
                          <a:latin typeface="Times New Roman" panose="02020603050405020304" pitchFamily="18" charset="0"/>
                          <a:ea typeface="等线" panose="02010600030101010101" pitchFamily="2" charset="-122"/>
                        </a:rPr>
                        <a:t>Energy expenditure</a:t>
                      </a:r>
                      <a:endParaRPr lang="zh-CN" altLang="en-US" sz="1200" b="0" i="0" u="none" strike="noStrike" dirty="0">
                        <a:solidFill>
                          <a:srgbClr val="000000"/>
                        </a:solidFill>
                        <a:effectLst/>
                        <a:latin typeface="Times New Roman" panose="02020603050405020304" pitchFamily="18" charset="0"/>
                        <a:ea typeface="等线" panose="02010600030101010101" pitchFamily="2" charset="-122"/>
                      </a:endParaRPr>
                    </a:p>
                  </a:txBody>
                  <a:tcPr marL="7144" marR="7144" marT="7144" marB="0" anchor="ctr"/>
                </a:tc>
                <a:tc>
                  <a:txBody>
                    <a:bodyPr/>
                    <a:lstStyle/>
                    <a:p>
                      <a:pPr algn="ctr" fontAlgn="ctr"/>
                      <a:r>
                        <a:rPr lang="en-US" altLang="zh-CN" sz="1200" u="none" strike="noStrike" dirty="0">
                          <a:effectLst/>
                        </a:rPr>
                        <a:t>12.58%</a:t>
                      </a:r>
                      <a:endParaRPr lang="en-US" alt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7144" marR="7144" marT="7144" marB="0" anchor="ctr"/>
                </a:tc>
                <a:tc>
                  <a:txBody>
                    <a:bodyPr/>
                    <a:lstStyle/>
                    <a:p>
                      <a:pPr algn="ctr" fontAlgn="ctr"/>
                      <a:r>
                        <a:rPr lang="en-US" altLang="zh-CN" sz="1200" u="none" strike="noStrike" dirty="0">
                          <a:effectLst/>
                        </a:rPr>
                        <a:t>14.37%</a:t>
                      </a:r>
                      <a:endParaRPr lang="en-US" alt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7144" marR="7144" marT="7144" marB="0" anchor="ctr"/>
                </a:tc>
                <a:tc>
                  <a:txBody>
                    <a:bodyPr/>
                    <a:lstStyle/>
                    <a:p>
                      <a:pPr algn="ctr" fontAlgn="ctr"/>
                      <a:r>
                        <a:rPr lang="en-US" altLang="zh-CN" sz="1200" u="none" strike="noStrike" dirty="0">
                          <a:effectLst/>
                        </a:rPr>
                        <a:t>13.69%</a:t>
                      </a:r>
                      <a:endParaRPr lang="en-US" alt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7144" marR="7144" marT="7144" marB="0" anchor="ctr"/>
                </a:tc>
                <a:tc>
                  <a:txBody>
                    <a:bodyPr/>
                    <a:lstStyle/>
                    <a:p>
                      <a:pPr algn="ctr" fontAlgn="ctr"/>
                      <a:r>
                        <a:rPr lang="en-US" altLang="zh-CN" sz="1200" u="none" strike="noStrike" dirty="0">
                          <a:effectLst/>
                        </a:rPr>
                        <a:t>21.69%</a:t>
                      </a:r>
                      <a:endParaRPr lang="en-US" alt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7144" marR="7144" marT="7144" marB="0" anchor="ctr"/>
                </a:tc>
                <a:tc>
                  <a:txBody>
                    <a:bodyPr/>
                    <a:lstStyle/>
                    <a:p>
                      <a:pPr algn="ctr" fontAlgn="ctr"/>
                      <a:r>
                        <a:rPr lang="en-US" altLang="zh-CN" sz="1200" u="none" strike="noStrike" dirty="0">
                          <a:effectLst/>
                        </a:rPr>
                        <a:t>12.94%</a:t>
                      </a:r>
                      <a:endParaRPr lang="en-US" alt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7144" marR="7144" marT="7144" marB="0" anchor="ctr"/>
                </a:tc>
                <a:extLst>
                  <a:ext uri="{0D108BD9-81ED-4DB2-BD59-A6C34878D82A}">
                    <a16:rowId xmlns:a16="http://schemas.microsoft.com/office/drawing/2014/main" val="872259388"/>
                  </a:ext>
                </a:extLst>
              </a:tr>
              <a:tr h="372904">
                <a:tc>
                  <a:txBody>
                    <a:bodyPr/>
                    <a:lstStyle/>
                    <a:p>
                      <a:pPr algn="ctr" fontAlgn="ctr"/>
                      <a:r>
                        <a:rPr lang="en-US" altLang="zh-CN" sz="1200" b="0" i="0" u="none" strike="noStrike" dirty="0">
                          <a:solidFill>
                            <a:srgbClr val="000000"/>
                          </a:solidFill>
                          <a:effectLst/>
                          <a:latin typeface="Times New Roman" panose="02020603050405020304" pitchFamily="18" charset="0"/>
                          <a:ea typeface="等线" panose="02010600030101010101" pitchFamily="2" charset="-122"/>
                        </a:rPr>
                        <a:t>GDP growth per year</a:t>
                      </a:r>
                      <a:endParaRPr lang="zh-CN" altLang="en-US" sz="1200" b="0" i="0" u="none" strike="noStrike" dirty="0">
                        <a:solidFill>
                          <a:srgbClr val="000000"/>
                        </a:solidFill>
                        <a:effectLst/>
                        <a:latin typeface="Times New Roman" panose="02020603050405020304" pitchFamily="18" charset="0"/>
                        <a:ea typeface="等线" panose="02010600030101010101" pitchFamily="2" charset="-122"/>
                      </a:endParaRPr>
                    </a:p>
                  </a:txBody>
                  <a:tcPr marL="7144" marR="7144" marT="7144" marB="0" anchor="ctr"/>
                </a:tc>
                <a:tc>
                  <a:txBody>
                    <a:bodyPr/>
                    <a:lstStyle/>
                    <a:p>
                      <a:pPr algn="ctr" fontAlgn="ctr"/>
                      <a:r>
                        <a:rPr lang="en-US" altLang="zh-CN" sz="1200" u="none" strike="noStrike" dirty="0">
                          <a:effectLst/>
                        </a:rPr>
                        <a:t>9%</a:t>
                      </a:r>
                      <a:endParaRPr lang="en-US" alt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7144" marR="7144" marT="7144" marB="0" anchor="ctr"/>
                </a:tc>
                <a:tc>
                  <a:txBody>
                    <a:bodyPr/>
                    <a:lstStyle/>
                    <a:p>
                      <a:pPr algn="ctr" fontAlgn="ctr"/>
                      <a:r>
                        <a:rPr lang="en-US" altLang="zh-CN" sz="1200" u="none" strike="noStrike" dirty="0">
                          <a:effectLst/>
                        </a:rPr>
                        <a:t>11%</a:t>
                      </a:r>
                      <a:endParaRPr lang="en-US" alt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7144" marR="7144" marT="7144" marB="0" anchor="ctr"/>
                </a:tc>
                <a:tc>
                  <a:txBody>
                    <a:bodyPr/>
                    <a:lstStyle/>
                    <a:p>
                      <a:pPr algn="ctr" fontAlgn="ctr"/>
                      <a:r>
                        <a:rPr lang="en-US" altLang="zh-CN" sz="1200" u="none" strike="noStrike" dirty="0">
                          <a:effectLst/>
                        </a:rPr>
                        <a:t>8%</a:t>
                      </a:r>
                      <a:endParaRPr lang="en-US" alt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7144" marR="7144" marT="7144" marB="0" anchor="ctr"/>
                </a:tc>
                <a:tc>
                  <a:txBody>
                    <a:bodyPr/>
                    <a:lstStyle/>
                    <a:p>
                      <a:pPr algn="ctr" fontAlgn="ctr"/>
                      <a:r>
                        <a:rPr lang="en-US" altLang="zh-CN" sz="1200" u="none" strike="noStrike" dirty="0">
                          <a:effectLst/>
                        </a:rPr>
                        <a:t>12%</a:t>
                      </a:r>
                      <a:endParaRPr lang="en-US" alt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7144" marR="7144" marT="7144" marB="0" anchor="ctr"/>
                </a:tc>
                <a:tc>
                  <a:txBody>
                    <a:bodyPr/>
                    <a:lstStyle/>
                    <a:p>
                      <a:pPr algn="ctr" fontAlgn="ctr"/>
                      <a:r>
                        <a:rPr lang="en-US" altLang="zh-CN" sz="1200" u="none" strike="noStrike" dirty="0">
                          <a:effectLst/>
                        </a:rPr>
                        <a:t>9%</a:t>
                      </a:r>
                      <a:endParaRPr lang="en-US" alt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7144" marR="7144" marT="7144" marB="0" anchor="ctr"/>
                </a:tc>
                <a:extLst>
                  <a:ext uri="{0D108BD9-81ED-4DB2-BD59-A6C34878D82A}">
                    <a16:rowId xmlns:a16="http://schemas.microsoft.com/office/drawing/2014/main" val="3813145713"/>
                  </a:ext>
                </a:extLst>
              </a:tr>
              <a:tr h="555784">
                <a:tc>
                  <a:txBody>
                    <a:bodyPr/>
                    <a:lstStyle/>
                    <a:p>
                      <a:pPr algn="ctr" fontAlgn="ctr"/>
                      <a:r>
                        <a:rPr lang="en-US" sz="1200" b="0" i="0" u="none" strike="noStrike" dirty="0">
                          <a:solidFill>
                            <a:srgbClr val="000000"/>
                          </a:solidFill>
                          <a:effectLst/>
                          <a:latin typeface="Times New Roman" panose="02020603050405020304" pitchFamily="18" charset="0"/>
                          <a:ea typeface="等线" panose="02010600030101010101" pitchFamily="2" charset="-122"/>
                        </a:rPr>
                        <a:t>EROI of country level</a:t>
                      </a:r>
                    </a:p>
                    <a:p>
                      <a:pPr algn="ctr" fontAlgn="ctr"/>
                      <a:r>
                        <a:rPr lang="en-US" sz="1200" b="0" i="0" u="none" strike="noStrike" dirty="0">
                          <a:solidFill>
                            <a:srgbClr val="000000"/>
                          </a:solidFill>
                          <a:effectLst/>
                          <a:latin typeface="Times New Roman" panose="02020603050405020304" pitchFamily="18" charset="0"/>
                          <a:ea typeface="等线" panose="02010600030101010101" pitchFamily="2" charset="-122"/>
                        </a:rPr>
                        <a:t>(Net power rate)</a:t>
                      </a:r>
                    </a:p>
                  </a:txBody>
                  <a:tcPr marL="7144" marR="7144" marT="7144" marB="0" anchor="ctr"/>
                </a:tc>
                <a:tc>
                  <a:txBody>
                    <a:bodyPr/>
                    <a:lstStyle/>
                    <a:p>
                      <a:pPr algn="ctr" fontAlgn="ctr"/>
                      <a:r>
                        <a:rPr lang="en-US" altLang="zh-CN" sz="1200" u="none" strike="noStrike" dirty="0">
                          <a:effectLst/>
                        </a:rPr>
                        <a:t>9</a:t>
                      </a:r>
                      <a:endParaRPr lang="en-US" alt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7144" marR="7144" marT="7144" marB="0" anchor="ctr"/>
                </a:tc>
                <a:tc>
                  <a:txBody>
                    <a:bodyPr/>
                    <a:lstStyle/>
                    <a:p>
                      <a:pPr algn="ctr" fontAlgn="ctr"/>
                      <a:r>
                        <a:rPr lang="en-US" altLang="zh-CN" sz="1200" u="none" strike="noStrike" dirty="0">
                          <a:effectLst/>
                        </a:rPr>
                        <a:t>7.7</a:t>
                      </a:r>
                      <a:endParaRPr lang="en-US" alt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7144" marR="7144" marT="7144" marB="0" anchor="ctr"/>
                </a:tc>
                <a:tc>
                  <a:txBody>
                    <a:bodyPr/>
                    <a:lstStyle/>
                    <a:p>
                      <a:pPr algn="ctr" fontAlgn="ctr"/>
                      <a:r>
                        <a:rPr lang="en-US" altLang="zh-CN" sz="1200" u="none" strike="noStrike" dirty="0">
                          <a:effectLst/>
                        </a:rPr>
                        <a:t>5</a:t>
                      </a:r>
                      <a:endParaRPr lang="en-US" alt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7144" marR="7144" marT="7144" marB="0" anchor="ctr"/>
                </a:tc>
                <a:tc>
                  <a:txBody>
                    <a:bodyPr/>
                    <a:lstStyle/>
                    <a:p>
                      <a:pPr algn="ctr" fontAlgn="ctr"/>
                      <a:r>
                        <a:rPr lang="en-US" altLang="zh-CN" sz="1200" u="none" strike="noStrike" dirty="0">
                          <a:effectLst/>
                        </a:rPr>
                        <a:t>6.4</a:t>
                      </a:r>
                      <a:endParaRPr lang="en-US" alt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7144" marR="7144" marT="7144" marB="0" anchor="ctr"/>
                </a:tc>
                <a:tc>
                  <a:txBody>
                    <a:bodyPr/>
                    <a:lstStyle/>
                    <a:p>
                      <a:pPr algn="ctr" fontAlgn="ctr"/>
                      <a:r>
                        <a:rPr lang="en-US" altLang="zh-CN" sz="1200" u="none" strike="noStrike" dirty="0">
                          <a:effectLst/>
                        </a:rPr>
                        <a:t>5</a:t>
                      </a:r>
                      <a:endParaRPr lang="en-US" altLang="zh-CN" sz="1200" b="0" i="0" u="none" strike="noStrike" dirty="0">
                        <a:solidFill>
                          <a:srgbClr val="000000"/>
                        </a:solidFill>
                        <a:effectLst/>
                        <a:latin typeface="Times New Roman" panose="02020603050405020304" pitchFamily="18" charset="0"/>
                        <a:ea typeface="等线" panose="02010600030101010101" pitchFamily="2" charset="-122"/>
                      </a:endParaRPr>
                    </a:p>
                  </a:txBody>
                  <a:tcPr marL="7144" marR="7144" marT="7144" marB="0" anchor="ctr"/>
                </a:tc>
                <a:extLst>
                  <a:ext uri="{0D108BD9-81ED-4DB2-BD59-A6C34878D82A}">
                    <a16:rowId xmlns:a16="http://schemas.microsoft.com/office/drawing/2014/main" val="3294338103"/>
                  </a:ext>
                </a:extLst>
              </a:tr>
              <a:tr h="242888">
                <a:tc gridSpan="6">
                  <a:txBody>
                    <a:bodyPr/>
                    <a:lstStyle/>
                    <a:p>
                      <a:pPr algn="l" fontAlgn="ctr"/>
                      <a:r>
                        <a:rPr lang="en-US" sz="1200" b="0" i="0" u="none" strike="noStrike" dirty="0">
                          <a:solidFill>
                            <a:srgbClr val="000000"/>
                          </a:solidFill>
                          <a:effectLst/>
                          <a:latin typeface="Times New Roman" panose="02020603050405020304" pitchFamily="18" charset="0"/>
                          <a:ea typeface="等线" panose="02010600030101010101" pitchFamily="2" charset="-122"/>
                        </a:rPr>
                        <a:t>        Information entropy</a:t>
                      </a:r>
                    </a:p>
                  </a:txBody>
                  <a:tcPr marL="7144" marR="7144" marT="7144" marB="0" anchor="ctr"/>
                </a:tc>
                <a:tc hMerge="1">
                  <a:txBody>
                    <a:bodyPr/>
                    <a:lstStyle/>
                    <a:p>
                      <a:pPr algn="ctr" fontAlgn="ct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tc>
                <a:tc hMerge="1">
                  <a:txBody>
                    <a:bodyPr/>
                    <a:lstStyle/>
                    <a:p>
                      <a:pPr algn="ctr" fontAlgn="ct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tc>
                <a:tc hMerge="1">
                  <a:txBody>
                    <a:bodyPr/>
                    <a:lstStyle/>
                    <a:p>
                      <a:pPr algn="ctr" fontAlgn="ct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tc>
                <a:tc hMerge="1">
                  <a:txBody>
                    <a:bodyPr/>
                    <a:lstStyle/>
                    <a:p>
                      <a:pPr algn="ctr" fontAlgn="ct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tc>
                <a:tc hMerge="1">
                  <a:txBody>
                    <a:bodyPr/>
                    <a:lstStyle/>
                    <a:p>
                      <a:pPr algn="ctr" fontAlgn="ctr"/>
                      <a:endParaRPr lang="en-US" altLang="zh-CN" sz="1600" b="0" i="0" u="none" strike="noStrike" dirty="0">
                        <a:solidFill>
                          <a:srgbClr val="000000"/>
                        </a:solidFill>
                        <a:effectLst/>
                        <a:latin typeface="Times New Roman" panose="02020603050405020304" pitchFamily="18" charset="0"/>
                        <a:ea typeface="等线" panose="02010600030101010101" pitchFamily="2" charset="-122"/>
                      </a:endParaRPr>
                    </a:p>
                  </a:txBody>
                  <a:tcPr marL="9525" marR="9525" marT="9525" marB="0" anchor="ctr"/>
                </a:tc>
                <a:extLst>
                  <a:ext uri="{0D108BD9-81ED-4DB2-BD59-A6C34878D82A}">
                    <a16:rowId xmlns:a16="http://schemas.microsoft.com/office/drawing/2014/main" val="3057714799"/>
                  </a:ext>
                </a:extLst>
              </a:tr>
            </a:tbl>
          </a:graphicData>
        </a:graphic>
      </p:graphicFrame>
      <p:pic>
        <p:nvPicPr>
          <p:cNvPr id="5" name="图片 4">
            <a:extLst>
              <a:ext uri="{FF2B5EF4-FFF2-40B4-BE49-F238E27FC236}">
                <a16:creationId xmlns:a16="http://schemas.microsoft.com/office/drawing/2014/main" id="{8D550A78-7471-4B34-9257-712D812F6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129" y="2986894"/>
            <a:ext cx="3408044" cy="1800476"/>
          </a:xfrm>
          <a:prstGeom prst="rect">
            <a:avLst/>
          </a:prstGeom>
        </p:spPr>
      </p:pic>
    </p:spTree>
    <p:extLst>
      <p:ext uri="{BB962C8B-B14F-4D97-AF65-F5344CB8AC3E}">
        <p14:creationId xmlns:p14="http://schemas.microsoft.com/office/powerpoint/2010/main" val="842419245"/>
      </p:ext>
    </p:extLst>
  </p:cSld>
  <p:clrMapOvr>
    <a:masterClrMapping/>
  </p:clrMapOvr>
  <mc:AlternateContent xmlns:mc="http://schemas.openxmlformats.org/markup-compatibility/2006" xmlns:p14="http://schemas.microsoft.com/office/powerpoint/2010/main">
    <mc:Choice Requires="p14">
      <p:transition spd="slow" p14:dur="2000" advTm="84146"/>
    </mc:Choice>
    <mc:Fallback xmlns="">
      <p:transition spd="slow" advTm="841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9D840FC-4A3A-4899-A1A4-24045FD9BAFF}"/>
              </a:ext>
            </a:extLst>
          </p:cNvPr>
          <p:cNvSpPr/>
          <p:nvPr/>
        </p:nvSpPr>
        <p:spPr>
          <a:xfrm>
            <a:off x="0" y="2756416"/>
            <a:ext cx="9144000" cy="2387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 name="文本框 3">
            <a:extLst>
              <a:ext uri="{FF2B5EF4-FFF2-40B4-BE49-F238E27FC236}">
                <a16:creationId xmlns:a16="http://schemas.microsoft.com/office/drawing/2014/main" id="{9493B895-EC04-4B5F-83CF-4627109615A2}"/>
              </a:ext>
            </a:extLst>
          </p:cNvPr>
          <p:cNvSpPr txBox="1"/>
          <p:nvPr/>
        </p:nvSpPr>
        <p:spPr>
          <a:xfrm>
            <a:off x="1161149" y="2087002"/>
            <a:ext cx="6311214" cy="553998"/>
          </a:xfrm>
          <a:prstGeom prst="rect">
            <a:avLst/>
          </a:prstGeom>
          <a:noFill/>
        </p:spPr>
        <p:txBody>
          <a:bodyPr wrap="square" rtlCol="0">
            <a:spAutoFit/>
          </a:bodyPr>
          <a:lstStyle/>
          <a:p>
            <a:r>
              <a:rPr lang="en-US" altLang="zh-CN" sz="3000" dirty="0">
                <a:latin typeface="Franklin Gothic Demi Cond" panose="020B0706030402020204" pitchFamily="34" charset="0"/>
              </a:rPr>
              <a:t>Thank you!</a:t>
            </a:r>
          </a:p>
        </p:txBody>
      </p:sp>
      <p:sp>
        <p:nvSpPr>
          <p:cNvPr id="3" name="矩形 2">
            <a:extLst>
              <a:ext uri="{FF2B5EF4-FFF2-40B4-BE49-F238E27FC236}">
                <a16:creationId xmlns:a16="http://schemas.microsoft.com/office/drawing/2014/main" id="{33BFA3D0-8F05-477E-810D-1BBE4DCFBFEB}"/>
              </a:ext>
            </a:extLst>
          </p:cNvPr>
          <p:cNvSpPr/>
          <p:nvPr/>
        </p:nvSpPr>
        <p:spPr>
          <a:xfrm>
            <a:off x="1161149" y="2977737"/>
            <a:ext cx="4572000" cy="415498"/>
          </a:xfrm>
          <a:prstGeom prst="rect">
            <a:avLst/>
          </a:prstGeom>
        </p:spPr>
        <p:txBody>
          <a:bodyPr>
            <a:spAutoFit/>
          </a:bodyPr>
          <a:lstStyle/>
          <a:p>
            <a:r>
              <a:rPr lang="zh-CN" altLang="en-US" sz="2100" b="1" kern="2000" spc="98" dirty="0">
                <a:solidFill>
                  <a:schemeClr val="bg1"/>
                </a:solidFill>
                <a:latin typeface="Franklin Gothic Demi Cond" panose="020B0706030402020204" pitchFamily="34" charset="0"/>
              </a:rPr>
              <a:t>谢谢！</a:t>
            </a:r>
          </a:p>
        </p:txBody>
      </p:sp>
      <p:sp>
        <p:nvSpPr>
          <p:cNvPr id="5" name="文本框 4">
            <a:extLst>
              <a:ext uri="{FF2B5EF4-FFF2-40B4-BE49-F238E27FC236}">
                <a16:creationId xmlns:a16="http://schemas.microsoft.com/office/drawing/2014/main" id="{1264E2D0-0FA6-4885-9EF5-4D3B3FA85FEF}"/>
              </a:ext>
            </a:extLst>
          </p:cNvPr>
          <p:cNvSpPr txBox="1"/>
          <p:nvPr/>
        </p:nvSpPr>
        <p:spPr>
          <a:xfrm>
            <a:off x="6229350" y="3956698"/>
            <a:ext cx="2914650" cy="553998"/>
          </a:xfrm>
          <a:prstGeom prst="rect">
            <a:avLst/>
          </a:prstGeom>
          <a:noFill/>
        </p:spPr>
        <p:txBody>
          <a:bodyPr wrap="square" rtlCol="0">
            <a:spAutoFit/>
          </a:bodyPr>
          <a:lstStyle/>
          <a:p>
            <a:r>
              <a:rPr lang="zh-CN" altLang="en-US" sz="1500" dirty="0">
                <a:solidFill>
                  <a:schemeClr val="bg1"/>
                </a:solidFill>
                <a:latin typeface="Times New Roman" panose="02020603050405020304" pitchFamily="18" charset="0"/>
                <a:cs typeface="Times New Roman" panose="02020603050405020304" pitchFamily="18" charset="0"/>
              </a:rPr>
              <a:t>闫君</a:t>
            </a:r>
            <a:endParaRPr lang="en-US" altLang="zh-CN" sz="1500" dirty="0">
              <a:solidFill>
                <a:schemeClr val="bg1"/>
              </a:solidFill>
              <a:latin typeface="Times New Roman" panose="02020603050405020304" pitchFamily="18" charset="0"/>
              <a:cs typeface="Times New Roman" panose="02020603050405020304" pitchFamily="18" charset="0"/>
            </a:endParaRPr>
          </a:p>
          <a:p>
            <a:r>
              <a:rPr lang="en-US" altLang="zh-CN" sz="1500" dirty="0">
                <a:solidFill>
                  <a:schemeClr val="bg1"/>
                </a:solidFill>
                <a:latin typeface="Times New Roman" panose="02020603050405020304" pitchFamily="18" charset="0"/>
                <a:cs typeface="Times New Roman" panose="02020603050405020304" pitchFamily="18" charset="0"/>
              </a:rPr>
              <a:t>yanjun2014@126.com</a:t>
            </a:r>
            <a:endParaRPr lang="zh-CN" altLang="en-US" sz="15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357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FE58A6-1033-4802-85C8-A1FC28C1A941}"/>
              </a:ext>
            </a:extLst>
          </p:cNvPr>
          <p:cNvSpPr/>
          <p:nvPr/>
        </p:nvSpPr>
        <p:spPr>
          <a:xfrm>
            <a:off x="347984" y="0"/>
            <a:ext cx="2522349" cy="5143500"/>
          </a:xfrm>
          <a:prstGeom prst="rect">
            <a:avLst/>
          </a:prstGeom>
          <a:solidFill>
            <a:srgbClr val="190D79"/>
          </a:solidFill>
          <a:ln>
            <a:solidFill>
              <a:srgbClr val="190D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 name="标题 1">
            <a:extLst>
              <a:ext uri="{FF2B5EF4-FFF2-40B4-BE49-F238E27FC236}">
                <a16:creationId xmlns:a16="http://schemas.microsoft.com/office/drawing/2014/main" id="{5650EDA1-26E9-4B2A-A46F-4EBB1B3DE53E}"/>
              </a:ext>
            </a:extLst>
          </p:cNvPr>
          <p:cNvSpPr>
            <a:spLocks noGrp="1"/>
          </p:cNvSpPr>
          <p:nvPr>
            <p:ph type="title"/>
          </p:nvPr>
        </p:nvSpPr>
        <p:spPr>
          <a:xfrm>
            <a:off x="883402" y="2074664"/>
            <a:ext cx="3973863" cy="994172"/>
          </a:xfrm>
        </p:spPr>
        <p:txBody>
          <a:bodyPr/>
          <a:lstStyle/>
          <a:p>
            <a:r>
              <a:rPr lang="en-US" altLang="zh-CN" b="1" dirty="0">
                <a:solidFill>
                  <a:schemeClr val="bg1"/>
                </a:solidFill>
                <a:latin typeface="Franklin Gothic Demi Cond" panose="020B0706030402020204" pitchFamily="34" charset="0"/>
              </a:rPr>
              <a:t>Content</a:t>
            </a:r>
            <a:endParaRPr lang="zh-CN" altLang="en-US" b="1" dirty="0">
              <a:solidFill>
                <a:schemeClr val="bg1"/>
              </a:solidFill>
              <a:latin typeface="Franklin Gothic Demi Cond" panose="020B0706030402020204" pitchFamily="34" charset="0"/>
            </a:endParaRPr>
          </a:p>
        </p:txBody>
      </p:sp>
      <p:sp>
        <p:nvSpPr>
          <p:cNvPr id="3" name="内容占位符 2">
            <a:extLst>
              <a:ext uri="{FF2B5EF4-FFF2-40B4-BE49-F238E27FC236}">
                <a16:creationId xmlns:a16="http://schemas.microsoft.com/office/drawing/2014/main" id="{F82A9492-234E-41EE-95E3-40D76C0B5346}"/>
              </a:ext>
            </a:extLst>
          </p:cNvPr>
          <p:cNvSpPr>
            <a:spLocks noGrp="1"/>
          </p:cNvSpPr>
          <p:nvPr>
            <p:ph idx="1"/>
          </p:nvPr>
        </p:nvSpPr>
        <p:spPr>
          <a:xfrm>
            <a:off x="3177330" y="1149226"/>
            <a:ext cx="4982528" cy="3263504"/>
          </a:xfrm>
        </p:spPr>
        <p:txBody>
          <a:bodyPr>
            <a:normAutofit/>
          </a:bodyPr>
          <a:lstStyle/>
          <a:p>
            <a:pPr marL="747900" indent="-342900"/>
            <a:r>
              <a:rPr lang="en-US" altLang="zh-CN" dirty="0">
                <a:latin typeface="Times" panose="02020603050405020304" pitchFamily="18" charset="0"/>
                <a:ea typeface="宋体" panose="02010600030101010101" pitchFamily="2" charset="-122"/>
                <a:cs typeface="Times" panose="02020603050405020304" pitchFamily="18" charset="0"/>
              </a:rPr>
              <a:t>The History of Entropy</a:t>
            </a:r>
            <a:endParaRPr lang="en-US" altLang="zh-CN" sz="1500" b="1" dirty="0">
              <a:solidFill>
                <a:schemeClr val="bg2"/>
              </a:solidFill>
              <a:latin typeface="Times" panose="02020603050405020304" pitchFamily="18" charset="0"/>
              <a:ea typeface="宋体" panose="02010600030101010101" pitchFamily="2" charset="-122"/>
              <a:cs typeface="Times" panose="02020603050405020304" pitchFamily="18" charset="0"/>
            </a:endParaRPr>
          </a:p>
          <a:p>
            <a:pPr marL="747900" indent="-342900"/>
            <a:r>
              <a:rPr lang="en-US" altLang="zh-CN" dirty="0">
                <a:latin typeface="Times" panose="02020603050405020304" pitchFamily="18" charset="0"/>
                <a:ea typeface="宋体" panose="02010600030101010101" pitchFamily="2" charset="-122"/>
                <a:cs typeface="Times" panose="02020603050405020304" pitchFamily="18" charset="0"/>
              </a:rPr>
              <a:t>Method of Information Entropy</a:t>
            </a:r>
          </a:p>
          <a:p>
            <a:pPr marL="747900" indent="-342900"/>
            <a:r>
              <a:rPr lang="en-US" altLang="zh-CN" dirty="0">
                <a:latin typeface="Times" panose="02020603050405020304" pitchFamily="18" charset="0"/>
                <a:ea typeface="宋体" panose="02010600030101010101" pitchFamily="2" charset="-122"/>
                <a:cs typeface="Times" panose="02020603050405020304" pitchFamily="18" charset="0"/>
              </a:rPr>
              <a:t>Data Base and Modelling</a:t>
            </a:r>
            <a:endParaRPr lang="en-US" altLang="zh-CN" sz="1500" b="1" dirty="0">
              <a:solidFill>
                <a:schemeClr val="bg2"/>
              </a:solidFill>
              <a:latin typeface="Times" panose="02020603050405020304" pitchFamily="18" charset="0"/>
              <a:ea typeface="宋体" panose="02010600030101010101" pitchFamily="2" charset="-122"/>
              <a:cs typeface="Times" panose="02020603050405020304" pitchFamily="18" charset="0"/>
            </a:endParaRPr>
          </a:p>
          <a:p>
            <a:pPr marL="747900" indent="-342900"/>
            <a:r>
              <a:rPr lang="en-US" altLang="zh-CN" dirty="0">
                <a:latin typeface="Times" panose="02020603050405020304" pitchFamily="18" charset="0"/>
                <a:ea typeface="宋体" panose="02010600030101010101" pitchFamily="2" charset="-122"/>
                <a:cs typeface="Times" panose="02020603050405020304" pitchFamily="18" charset="0"/>
              </a:rPr>
              <a:t>Result</a:t>
            </a:r>
            <a:endParaRPr lang="en-US" altLang="zh-CN" sz="1500" b="1" dirty="0">
              <a:solidFill>
                <a:schemeClr val="bg2"/>
              </a:solidFill>
              <a:latin typeface="Times" panose="02020603050405020304" pitchFamily="18" charset="0"/>
              <a:ea typeface="宋体" panose="02010600030101010101" pitchFamily="2" charset="-122"/>
              <a:cs typeface="Times" panose="02020603050405020304" pitchFamily="18" charset="0"/>
            </a:endParaRPr>
          </a:p>
          <a:p>
            <a:pPr marL="747900" indent="-342900"/>
            <a:r>
              <a:rPr lang="en-US" altLang="zh-CN" dirty="0">
                <a:latin typeface="Times" panose="02020603050405020304" pitchFamily="18" charset="0"/>
                <a:ea typeface="宋体" panose="02010600030101010101" pitchFamily="2" charset="-122"/>
                <a:cs typeface="Times" panose="02020603050405020304" pitchFamily="18" charset="0"/>
              </a:rPr>
              <a:t>Conclusion</a:t>
            </a:r>
            <a:endParaRPr lang="zh-CN" altLang="en-US" sz="1500" b="1" dirty="0">
              <a:solidFill>
                <a:schemeClr val="bg2"/>
              </a:solidFill>
              <a:latin typeface="Times" panose="02020603050405020304" pitchFamily="18" charset="0"/>
              <a:ea typeface="宋体" panose="02010600030101010101" pitchFamily="2" charset="-122"/>
              <a:cs typeface="Times" panose="02020603050405020304" pitchFamily="18" charset="0"/>
            </a:endParaRPr>
          </a:p>
        </p:txBody>
      </p:sp>
    </p:spTree>
    <p:extLst>
      <p:ext uri="{BB962C8B-B14F-4D97-AF65-F5344CB8AC3E}">
        <p14:creationId xmlns:p14="http://schemas.microsoft.com/office/powerpoint/2010/main" val="1925148347"/>
      </p:ext>
    </p:extLst>
  </p:cSld>
  <p:clrMapOvr>
    <a:masterClrMapping/>
  </p:clrMapOvr>
  <mc:AlternateContent xmlns:mc="http://schemas.openxmlformats.org/markup-compatibility/2006" xmlns:p14="http://schemas.microsoft.com/office/powerpoint/2010/main">
    <mc:Choice Requires="p14">
      <p:transition spd="slow" p14:dur="2000" advTm="11060"/>
    </mc:Choice>
    <mc:Fallback xmlns="">
      <p:transition spd="slow" advTm="1106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C90630-F81D-410F-994B-336A3AED6025}"/>
              </a:ext>
            </a:extLst>
          </p:cNvPr>
          <p:cNvSpPr>
            <a:spLocks noGrp="1"/>
          </p:cNvSpPr>
          <p:nvPr>
            <p:ph type="title"/>
          </p:nvPr>
        </p:nvSpPr>
        <p:spPr/>
        <p:txBody>
          <a:bodyPr/>
          <a:lstStyle/>
          <a:p>
            <a:r>
              <a:rPr lang="en-US" altLang="zh-CN" dirty="0">
                <a:latin typeface="Times" panose="02020603050405020304" pitchFamily="18" charset="0"/>
                <a:cs typeface="Times" panose="02020603050405020304" pitchFamily="18" charset="0"/>
              </a:rPr>
              <a:t>What is entropy</a:t>
            </a:r>
            <a:endParaRPr lang="zh-CN" altLang="en-US" dirty="0">
              <a:latin typeface="Times" panose="02020603050405020304" pitchFamily="18" charset="0"/>
              <a:cs typeface="Times" panose="02020603050405020304" pitchFamily="18" charset="0"/>
            </a:endParaRPr>
          </a:p>
        </p:txBody>
      </p:sp>
      <p:grpSp>
        <p:nvGrpSpPr>
          <p:cNvPr id="9" name="组合 8">
            <a:extLst>
              <a:ext uri="{FF2B5EF4-FFF2-40B4-BE49-F238E27FC236}">
                <a16:creationId xmlns:a16="http://schemas.microsoft.com/office/drawing/2014/main" id="{C740077F-AF97-422A-B5D5-FB3687AB6857}"/>
              </a:ext>
            </a:extLst>
          </p:cNvPr>
          <p:cNvGrpSpPr/>
          <p:nvPr/>
        </p:nvGrpSpPr>
        <p:grpSpPr>
          <a:xfrm>
            <a:off x="2724150" y="1752600"/>
            <a:ext cx="3956050" cy="2327673"/>
            <a:chOff x="2159000" y="2470150"/>
            <a:chExt cx="3956050" cy="2327673"/>
          </a:xfrm>
        </p:grpSpPr>
        <p:sp>
          <p:nvSpPr>
            <p:cNvPr id="5" name="矩形 4">
              <a:extLst>
                <a:ext uri="{FF2B5EF4-FFF2-40B4-BE49-F238E27FC236}">
                  <a16:creationId xmlns:a16="http://schemas.microsoft.com/office/drawing/2014/main" id="{396421BE-C951-4A4E-BF33-BF5F1501DE94}"/>
                </a:ext>
              </a:extLst>
            </p:cNvPr>
            <p:cNvSpPr/>
            <p:nvPr/>
          </p:nvSpPr>
          <p:spPr>
            <a:xfrm>
              <a:off x="2159000" y="2692400"/>
              <a:ext cx="2247900" cy="114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panose="02020603050405020304" pitchFamily="18" charset="0"/>
                  <a:cs typeface="Times" panose="02020603050405020304" pitchFamily="18" charset="0"/>
                </a:rPr>
                <a:t>energy</a:t>
              </a:r>
              <a:endParaRPr lang="zh-CN" altLang="en-US" dirty="0">
                <a:latin typeface="Times" panose="02020603050405020304" pitchFamily="18" charset="0"/>
                <a:cs typeface="Times" panose="02020603050405020304" pitchFamily="18" charset="0"/>
              </a:endParaRPr>
            </a:p>
          </p:txBody>
        </p:sp>
        <p:sp>
          <p:nvSpPr>
            <p:cNvPr id="6" name="箭头: 右 5">
              <a:extLst>
                <a:ext uri="{FF2B5EF4-FFF2-40B4-BE49-F238E27FC236}">
                  <a16:creationId xmlns:a16="http://schemas.microsoft.com/office/drawing/2014/main" id="{CC20479C-B4C1-47DF-A200-613036DD34E7}"/>
                </a:ext>
              </a:extLst>
            </p:cNvPr>
            <p:cNvSpPr/>
            <p:nvPr/>
          </p:nvSpPr>
          <p:spPr>
            <a:xfrm>
              <a:off x="4406900" y="2470150"/>
              <a:ext cx="1460500" cy="1206500"/>
            </a:xfrm>
            <a:prstGeom prst="rightArrow">
              <a:avLst>
                <a:gd name="adj1" fmla="val 63830"/>
                <a:gd name="adj2" fmla="val 5266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panose="02020603050405020304" pitchFamily="18" charset="0"/>
                  <a:cs typeface="Times" panose="02020603050405020304" pitchFamily="18" charset="0"/>
                </a:rPr>
                <a:t>exergy</a:t>
              </a:r>
              <a:endParaRPr lang="zh-CN" altLang="en-US" dirty="0">
                <a:latin typeface="Times" panose="02020603050405020304" pitchFamily="18" charset="0"/>
                <a:cs typeface="Times" panose="02020603050405020304" pitchFamily="18" charset="0"/>
              </a:endParaRPr>
            </a:p>
          </p:txBody>
        </p:sp>
        <p:sp>
          <p:nvSpPr>
            <p:cNvPr id="8" name="箭头: 右弧形 7">
              <a:extLst>
                <a:ext uri="{FF2B5EF4-FFF2-40B4-BE49-F238E27FC236}">
                  <a16:creationId xmlns:a16="http://schemas.microsoft.com/office/drawing/2014/main" id="{0EB4E251-CD16-4B18-8923-170D7C83455F}"/>
                </a:ext>
              </a:extLst>
            </p:cNvPr>
            <p:cNvSpPr/>
            <p:nvPr/>
          </p:nvSpPr>
          <p:spPr>
            <a:xfrm>
              <a:off x="4406900" y="3505200"/>
              <a:ext cx="1708150" cy="1292623"/>
            </a:xfrm>
            <a:prstGeom prst="curvedLeftArrow">
              <a:avLst>
                <a:gd name="adj1" fmla="val 25000"/>
                <a:gd name="adj2" fmla="val 52265"/>
                <a:gd name="adj3" fmla="val 2500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tx1"/>
                </a:solidFill>
                <a:latin typeface="Times" panose="02020603050405020304" pitchFamily="18" charset="0"/>
                <a:cs typeface="Times" panose="02020603050405020304" pitchFamily="18" charset="0"/>
              </a:endParaRPr>
            </a:p>
            <a:p>
              <a:pPr algn="ctr"/>
              <a:endParaRPr lang="en-US" altLang="zh-CN" dirty="0">
                <a:solidFill>
                  <a:schemeClr val="tx1"/>
                </a:solidFill>
                <a:latin typeface="Times" panose="02020603050405020304" pitchFamily="18" charset="0"/>
                <a:cs typeface="Times" panose="02020603050405020304" pitchFamily="18" charset="0"/>
              </a:endParaRPr>
            </a:p>
            <a:p>
              <a:pPr algn="ctr"/>
              <a:r>
                <a:rPr lang="en-US" altLang="zh-CN" dirty="0">
                  <a:solidFill>
                    <a:schemeClr val="tx1"/>
                  </a:solidFill>
                  <a:latin typeface="Times" panose="02020603050405020304" pitchFamily="18" charset="0"/>
                  <a:cs typeface="Times" panose="02020603050405020304" pitchFamily="18" charset="0"/>
                </a:rPr>
                <a:t>entropy</a:t>
              </a:r>
              <a:endParaRPr lang="zh-CN" altLang="en-US" dirty="0">
                <a:solidFill>
                  <a:schemeClr val="tx1"/>
                </a:solidFill>
                <a:latin typeface="Times" panose="02020603050405020304" pitchFamily="18" charset="0"/>
                <a:cs typeface="Times" panose="02020603050405020304" pitchFamily="18" charset="0"/>
              </a:endParaRPr>
            </a:p>
          </p:txBody>
        </p:sp>
      </p:grpSp>
    </p:spTree>
    <p:extLst>
      <p:ext uri="{BB962C8B-B14F-4D97-AF65-F5344CB8AC3E}">
        <p14:creationId xmlns:p14="http://schemas.microsoft.com/office/powerpoint/2010/main" val="1121406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028066-2421-4F21-95DA-E738E274DF23}"/>
              </a:ext>
            </a:extLst>
          </p:cNvPr>
          <p:cNvSpPr>
            <a:spLocks noGrp="1"/>
          </p:cNvSpPr>
          <p:nvPr>
            <p:ph type="title"/>
          </p:nvPr>
        </p:nvSpPr>
        <p:spPr/>
        <p:txBody>
          <a:bodyPr/>
          <a:lstStyle/>
          <a:p>
            <a:r>
              <a:rPr lang="en-US" altLang="zh-CN" sz="1350" dirty="0">
                <a:latin typeface="Times" panose="02020603050405020304" pitchFamily="18" charset="0"/>
                <a:ea typeface="宋体" panose="02010600030101010101" pitchFamily="2" charset="-122"/>
                <a:cs typeface="Times" panose="02020603050405020304" pitchFamily="18" charset="0"/>
              </a:rPr>
              <a:t>Entropy and economics </a:t>
            </a:r>
            <a:r>
              <a:rPr lang="en-US" altLang="zh-CN" dirty="0">
                <a:latin typeface="Times" panose="02020603050405020304" pitchFamily="18" charset="0"/>
                <a:ea typeface="宋体" panose="02010600030101010101" pitchFamily="2" charset="-122"/>
                <a:cs typeface="Times" panose="02020603050405020304" pitchFamily="18" charset="0"/>
              </a:rPr>
              <a:t/>
            </a:r>
            <a:br>
              <a:rPr lang="en-US" altLang="zh-CN" dirty="0">
                <a:latin typeface="Times" panose="02020603050405020304" pitchFamily="18" charset="0"/>
                <a:ea typeface="宋体" panose="02010600030101010101" pitchFamily="2" charset="-122"/>
                <a:cs typeface="Times" panose="02020603050405020304" pitchFamily="18" charset="0"/>
              </a:rPr>
            </a:br>
            <a:endParaRPr lang="zh-CN" altLang="en-US" dirty="0">
              <a:latin typeface="Times" panose="02020603050405020304" pitchFamily="18" charset="0"/>
              <a:cs typeface="Times" panose="02020603050405020304" pitchFamily="18" charset="0"/>
            </a:endParaRPr>
          </a:p>
        </p:txBody>
      </p:sp>
      <p:graphicFrame>
        <p:nvGraphicFramePr>
          <p:cNvPr id="4" name="内容占位符 3">
            <a:extLst>
              <a:ext uri="{FF2B5EF4-FFF2-40B4-BE49-F238E27FC236}">
                <a16:creationId xmlns:a16="http://schemas.microsoft.com/office/drawing/2014/main" id="{4BAC9544-676D-44A8-A360-245E71442645}"/>
              </a:ext>
            </a:extLst>
          </p:cNvPr>
          <p:cNvGraphicFramePr>
            <a:graphicFrameLocks noGrp="1"/>
          </p:cNvGraphicFramePr>
          <p:nvPr>
            <p:ph idx="1"/>
            <p:extLst>
              <p:ext uri="{D42A27DB-BD31-4B8C-83A1-F6EECF244321}">
                <p14:modId xmlns:p14="http://schemas.microsoft.com/office/powerpoint/2010/main" val="2897849455"/>
              </p:ext>
            </p:extLst>
          </p:nvPr>
        </p:nvGraphicFramePr>
        <p:xfrm>
          <a:off x="628650" y="998006"/>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图片 4">
            <a:extLst>
              <a:ext uri="{FF2B5EF4-FFF2-40B4-BE49-F238E27FC236}">
                <a16:creationId xmlns:a16="http://schemas.microsoft.com/office/drawing/2014/main" id="{644FD895-F816-481E-BBE0-DE0DDA2DA4BD}"/>
              </a:ext>
            </a:extLst>
          </p:cNvPr>
          <p:cNvPicPr>
            <a:picLocks noChangeAspect="1"/>
          </p:cNvPicPr>
          <p:nvPr/>
        </p:nvPicPr>
        <p:blipFill>
          <a:blip r:embed="rId7"/>
          <a:stretch>
            <a:fillRect/>
          </a:stretch>
        </p:blipFill>
        <p:spPr>
          <a:xfrm>
            <a:off x="911154" y="1192392"/>
            <a:ext cx="539543" cy="503435"/>
          </a:xfrm>
          <a:prstGeom prst="rect">
            <a:avLst/>
          </a:prstGeom>
        </p:spPr>
      </p:pic>
      <p:sp>
        <p:nvSpPr>
          <p:cNvPr id="6" name="文本框 5">
            <a:extLst>
              <a:ext uri="{FF2B5EF4-FFF2-40B4-BE49-F238E27FC236}">
                <a16:creationId xmlns:a16="http://schemas.microsoft.com/office/drawing/2014/main" id="{87F12488-83E3-454B-95A7-3B6AC8007EF2}"/>
              </a:ext>
            </a:extLst>
          </p:cNvPr>
          <p:cNvSpPr txBox="1"/>
          <p:nvPr/>
        </p:nvSpPr>
        <p:spPr>
          <a:xfrm>
            <a:off x="3181217" y="1353026"/>
            <a:ext cx="981512" cy="456087"/>
          </a:xfrm>
          <a:prstGeom prst="rect">
            <a:avLst/>
          </a:prstGeom>
          <a:noFill/>
        </p:spPr>
        <p:txBody>
          <a:bodyPr wrap="square" rtlCol="0">
            <a:spAutoFit/>
          </a:bodyPr>
          <a:lstStyle/>
          <a:p>
            <a:r>
              <a:rPr lang="en-CA" altLang="zh-CN" sz="788" b="1" dirty="0"/>
              <a:t>Ludwig Boltzmann (1844–1906) </a:t>
            </a:r>
          </a:p>
        </p:txBody>
      </p:sp>
      <p:sp>
        <p:nvSpPr>
          <p:cNvPr id="7" name="文本框 6">
            <a:extLst>
              <a:ext uri="{FF2B5EF4-FFF2-40B4-BE49-F238E27FC236}">
                <a16:creationId xmlns:a16="http://schemas.microsoft.com/office/drawing/2014/main" id="{6B9473CE-031F-427C-8065-AFF1EE20E844}"/>
              </a:ext>
            </a:extLst>
          </p:cNvPr>
          <p:cNvSpPr txBox="1"/>
          <p:nvPr/>
        </p:nvSpPr>
        <p:spPr>
          <a:xfrm>
            <a:off x="1474365" y="3073594"/>
            <a:ext cx="995693" cy="611962"/>
          </a:xfrm>
          <a:prstGeom prst="rect">
            <a:avLst/>
          </a:prstGeom>
          <a:noFill/>
        </p:spPr>
        <p:txBody>
          <a:bodyPr wrap="square" rtlCol="0">
            <a:spAutoFit/>
          </a:bodyPr>
          <a:lstStyle/>
          <a:p>
            <a:r>
              <a:rPr lang="en-CA" altLang="zh-CN" sz="788" b="1" dirty="0">
                <a:latin typeface="Times" panose="02020603050405020304" pitchFamily="18" charset="0"/>
                <a:cs typeface="Times" panose="02020603050405020304" pitchFamily="18" charset="0"/>
              </a:rPr>
              <a:t>Rudolf Clausius (1822–1888)</a:t>
            </a:r>
            <a:r>
              <a:rPr lang="en-US" altLang="zh-CN" sz="788" b="1" dirty="0">
                <a:latin typeface="Times" panose="02020603050405020304" pitchFamily="18" charset="0"/>
                <a:cs typeface="Times" panose="02020603050405020304" pitchFamily="18" charset="0"/>
              </a:rPr>
              <a:t>-defined entropy </a:t>
            </a:r>
            <a:r>
              <a:rPr lang="en-CA" altLang="zh-CN" sz="788" b="1" dirty="0">
                <a:latin typeface="Times" panose="02020603050405020304" pitchFamily="18" charset="0"/>
                <a:cs typeface="Times" panose="02020603050405020304" pitchFamily="18" charset="0"/>
              </a:rPr>
              <a:t> </a:t>
            </a:r>
            <a:endParaRPr lang="zh-CN" altLang="en-US" sz="788" dirty="0">
              <a:latin typeface="Times" panose="02020603050405020304" pitchFamily="18" charset="0"/>
              <a:cs typeface="Times" panose="02020603050405020304" pitchFamily="18" charset="0"/>
            </a:endParaRPr>
          </a:p>
          <a:p>
            <a:endParaRPr lang="zh-CN" altLang="en-US" sz="1013" dirty="0"/>
          </a:p>
        </p:txBody>
      </p:sp>
      <p:pic>
        <p:nvPicPr>
          <p:cNvPr id="8" name="Picture 2">
            <a:extLst>
              <a:ext uri="{FF2B5EF4-FFF2-40B4-BE49-F238E27FC236}">
                <a16:creationId xmlns:a16="http://schemas.microsoft.com/office/drawing/2014/main" id="{68A96410-A48A-439F-BD31-79BA56CE8C3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3381076" y="1626209"/>
            <a:ext cx="539543" cy="66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文本框 8">
            <a:extLst>
              <a:ext uri="{FF2B5EF4-FFF2-40B4-BE49-F238E27FC236}">
                <a16:creationId xmlns:a16="http://schemas.microsoft.com/office/drawing/2014/main" id="{39211D76-1FDB-49F7-8D27-4B8FA15A65F6}"/>
              </a:ext>
            </a:extLst>
          </p:cNvPr>
          <p:cNvSpPr txBox="1"/>
          <p:nvPr/>
        </p:nvSpPr>
        <p:spPr>
          <a:xfrm>
            <a:off x="4272094" y="3126996"/>
            <a:ext cx="912302" cy="733214"/>
          </a:xfrm>
          <a:prstGeom prst="rect">
            <a:avLst/>
          </a:prstGeom>
          <a:noFill/>
        </p:spPr>
        <p:txBody>
          <a:bodyPr wrap="square" rtlCol="0">
            <a:spAutoFit/>
          </a:bodyPr>
          <a:lstStyle/>
          <a:p>
            <a:r>
              <a:rPr lang="en-CA" altLang="zh-CN" sz="788" b="1" dirty="0"/>
              <a:t>Claude Shannon (1916–2001) </a:t>
            </a:r>
          </a:p>
          <a:p>
            <a:endParaRPr lang="en-CA" altLang="zh-CN" sz="788" b="1" dirty="0"/>
          </a:p>
          <a:p>
            <a:endParaRPr lang="zh-CN" altLang="en-US" sz="1013" dirty="0"/>
          </a:p>
        </p:txBody>
      </p:sp>
      <p:pic>
        <p:nvPicPr>
          <p:cNvPr id="10" name="Picture 2">
            <a:extLst>
              <a:ext uri="{FF2B5EF4-FFF2-40B4-BE49-F238E27FC236}">
                <a16:creationId xmlns:a16="http://schemas.microsoft.com/office/drawing/2014/main" id="{290A13F1-25DD-4250-81A6-F005805CD5ED}"/>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438091" y="3447277"/>
            <a:ext cx="580307" cy="817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文本框 10">
            <a:extLst>
              <a:ext uri="{FF2B5EF4-FFF2-40B4-BE49-F238E27FC236}">
                <a16:creationId xmlns:a16="http://schemas.microsoft.com/office/drawing/2014/main" id="{B091841B-836D-4A25-A34B-6DE5C0E7C45B}"/>
              </a:ext>
            </a:extLst>
          </p:cNvPr>
          <p:cNvSpPr txBox="1"/>
          <p:nvPr/>
        </p:nvSpPr>
        <p:spPr>
          <a:xfrm>
            <a:off x="5421544" y="1429659"/>
            <a:ext cx="981512" cy="334835"/>
          </a:xfrm>
          <a:prstGeom prst="rect">
            <a:avLst/>
          </a:prstGeom>
          <a:noFill/>
        </p:spPr>
        <p:txBody>
          <a:bodyPr wrap="square" rtlCol="0">
            <a:spAutoFit/>
          </a:bodyPr>
          <a:lstStyle/>
          <a:p>
            <a:r>
              <a:rPr lang="en-CA" altLang="zh-CN" sz="788" b="1" dirty="0"/>
              <a:t>E. T. Jaynes (1922–1998) </a:t>
            </a:r>
          </a:p>
        </p:txBody>
      </p:sp>
      <p:pic>
        <p:nvPicPr>
          <p:cNvPr id="12" name="Picture 2">
            <a:extLst>
              <a:ext uri="{FF2B5EF4-FFF2-40B4-BE49-F238E27FC236}">
                <a16:creationId xmlns:a16="http://schemas.microsoft.com/office/drawing/2014/main" id="{A26D3D31-7B27-4A26-B1C3-A07AA8582A73}"/>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5701847" y="1736826"/>
            <a:ext cx="420906" cy="52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文本框 12">
            <a:extLst>
              <a:ext uri="{FF2B5EF4-FFF2-40B4-BE49-F238E27FC236}">
                <a16:creationId xmlns:a16="http://schemas.microsoft.com/office/drawing/2014/main" id="{A245870F-338A-40AA-B44D-134026385CD8}"/>
              </a:ext>
            </a:extLst>
          </p:cNvPr>
          <p:cNvSpPr txBox="1"/>
          <p:nvPr/>
        </p:nvSpPr>
        <p:spPr>
          <a:xfrm>
            <a:off x="6757333" y="3007454"/>
            <a:ext cx="912302" cy="553998"/>
          </a:xfrm>
          <a:prstGeom prst="rect">
            <a:avLst/>
          </a:prstGeom>
          <a:noFill/>
        </p:spPr>
        <p:txBody>
          <a:bodyPr wrap="square" rtlCol="0">
            <a:spAutoFit/>
          </a:bodyPr>
          <a:lstStyle/>
          <a:p>
            <a:r>
              <a:rPr lang="en-US" altLang="zh-CN" sz="1000" b="1" dirty="0"/>
              <a:t>Nicholas Georgescu-</a:t>
            </a:r>
            <a:r>
              <a:rPr lang="en-US" altLang="zh-CN" sz="1000" b="1" dirty="0" err="1"/>
              <a:t>Roegen</a:t>
            </a:r>
            <a:endParaRPr lang="zh-CN" altLang="en-US" sz="1000" dirty="0"/>
          </a:p>
        </p:txBody>
      </p:sp>
      <p:sp>
        <p:nvSpPr>
          <p:cNvPr id="3" name="矩形 2">
            <a:extLst>
              <a:ext uri="{FF2B5EF4-FFF2-40B4-BE49-F238E27FC236}">
                <a16:creationId xmlns:a16="http://schemas.microsoft.com/office/drawing/2014/main" id="{B12B3B34-1F79-483F-821C-CC38FA866B4B}"/>
              </a:ext>
            </a:extLst>
          </p:cNvPr>
          <p:cNvSpPr/>
          <p:nvPr/>
        </p:nvSpPr>
        <p:spPr>
          <a:xfrm>
            <a:off x="3344982" y="2433251"/>
            <a:ext cx="1922321" cy="248209"/>
          </a:xfrm>
          <a:prstGeom prst="rect">
            <a:avLst/>
          </a:prstGeom>
        </p:spPr>
        <p:txBody>
          <a:bodyPr wrap="none">
            <a:spAutoFit/>
          </a:bodyPr>
          <a:lstStyle/>
          <a:p>
            <a:r>
              <a:rPr lang="en-US" altLang="zh-CN" sz="1013" dirty="0"/>
              <a:t>The history of entropy research</a:t>
            </a:r>
            <a:endParaRPr lang="zh-CN" altLang="en-US" sz="1013" dirty="0"/>
          </a:p>
        </p:txBody>
      </p:sp>
      <p:pic>
        <p:nvPicPr>
          <p:cNvPr id="17" name="图片 16">
            <a:extLst>
              <a:ext uri="{FF2B5EF4-FFF2-40B4-BE49-F238E27FC236}">
                <a16:creationId xmlns:a16="http://schemas.microsoft.com/office/drawing/2014/main" id="{4B0DB2AD-4F29-4B3A-87C7-C8703442404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20434" y="3688532"/>
            <a:ext cx="444248" cy="474735"/>
          </a:xfrm>
          <a:prstGeom prst="rect">
            <a:avLst/>
          </a:prstGeom>
        </p:spPr>
      </p:pic>
    </p:spTree>
    <p:extLst>
      <p:ext uri="{BB962C8B-B14F-4D97-AF65-F5344CB8AC3E}">
        <p14:creationId xmlns:p14="http://schemas.microsoft.com/office/powerpoint/2010/main" val="3861503919"/>
      </p:ext>
    </p:extLst>
  </p:cSld>
  <p:clrMapOvr>
    <a:masterClrMapping/>
  </p:clrMapOvr>
  <mc:AlternateContent xmlns:mc="http://schemas.openxmlformats.org/markup-compatibility/2006" xmlns:p14="http://schemas.microsoft.com/office/powerpoint/2010/main">
    <mc:Choice Requires="p14">
      <p:transition spd="slow" p14:dur="2000" advTm="22235"/>
    </mc:Choice>
    <mc:Fallback xmlns="">
      <p:transition spd="slow" advTm="222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5DB08D92-C3DE-41BD-AF48-03D024AF20E3}"/>
              </a:ext>
            </a:extLst>
          </p:cNvPr>
          <p:cNvSpPr>
            <a:spLocks noGrp="1"/>
          </p:cNvSpPr>
          <p:nvPr>
            <p:ph type="title"/>
          </p:nvPr>
        </p:nvSpPr>
        <p:spPr/>
        <p:txBody>
          <a:bodyPr>
            <a:normAutofit/>
          </a:bodyPr>
          <a:lstStyle/>
          <a:p>
            <a:r>
              <a:rPr lang="en-CA" altLang="zh-CN" sz="4000" b="1" dirty="0">
                <a:latin typeface="Times" panose="02020603050405020304" pitchFamily="18" charset="0"/>
                <a:cs typeface="Times" panose="02020603050405020304" pitchFamily="18" charset="0"/>
              </a:rPr>
              <a:t>Victor Yakovenko</a:t>
            </a:r>
          </a:p>
        </p:txBody>
      </p:sp>
      <p:sp>
        <p:nvSpPr>
          <p:cNvPr id="3" name="内容占位符 2">
            <a:extLst>
              <a:ext uri="{FF2B5EF4-FFF2-40B4-BE49-F238E27FC236}">
                <a16:creationId xmlns:a16="http://schemas.microsoft.com/office/drawing/2014/main" id="{F71B7BAA-1110-4304-9099-36C1E321D546}"/>
              </a:ext>
            </a:extLst>
          </p:cNvPr>
          <p:cNvSpPr>
            <a:spLocks noGrp="1"/>
          </p:cNvSpPr>
          <p:nvPr>
            <p:ph idx="1"/>
          </p:nvPr>
        </p:nvSpPr>
        <p:spPr>
          <a:xfrm>
            <a:off x="3670569" y="1318617"/>
            <a:ext cx="4708593" cy="1658912"/>
          </a:xfrm>
        </p:spPr>
        <p:txBody>
          <a:bodyPr>
            <a:normAutofit fontScale="92500" lnSpcReduction="20000"/>
          </a:bodyPr>
          <a:lstStyle/>
          <a:p>
            <a:r>
              <a:rPr lang="en-US" altLang="zh-CN" sz="1200" dirty="0">
                <a:latin typeface="Times" panose="02020603050405020304" pitchFamily="18" charset="0"/>
                <a:cs typeface="Times" panose="02020603050405020304" pitchFamily="18" charset="0"/>
              </a:rPr>
              <a:t> Professor of Physics at the University</a:t>
            </a:r>
          </a:p>
          <a:p>
            <a:r>
              <a:rPr lang="en-US" altLang="zh-CN" sz="1200" dirty="0">
                <a:latin typeface="Times" panose="02020603050405020304" pitchFamily="18" charset="0"/>
                <a:cs typeface="Times" panose="02020603050405020304" pitchFamily="18" charset="0"/>
              </a:rPr>
              <a:t> Explains the analogy between thermal and economic system</a:t>
            </a:r>
          </a:p>
          <a:p>
            <a:r>
              <a:rPr lang="en-US" altLang="zh-CN" sz="1200" dirty="0">
                <a:latin typeface="Times" panose="02020603050405020304" pitchFamily="18" charset="0"/>
                <a:cs typeface="Times" panose="02020603050405020304" pitchFamily="18" charset="0"/>
              </a:rPr>
              <a:t> Creatively introduced the entropy increase principle in the economic field</a:t>
            </a:r>
          </a:p>
          <a:p>
            <a:r>
              <a:rPr lang="en-US" altLang="zh-CN" sz="1200" dirty="0">
                <a:latin typeface="Times" panose="02020603050405020304" pitchFamily="18" charset="0"/>
                <a:cs typeface="Times" panose="02020603050405020304" pitchFamily="18" charset="0"/>
              </a:rPr>
              <a:t> Explained that money is also a similar amount of energy conservation. In a closed economy in monetary system under equilibrium obey Boltzmann distribution, </a:t>
            </a:r>
          </a:p>
          <a:p>
            <a:r>
              <a:rPr lang="en-US" altLang="zh-CN" sz="1200" dirty="0" err="1">
                <a:latin typeface="Times" panose="02020603050405020304" pitchFamily="18" charset="0"/>
                <a:cs typeface="Times" panose="02020603050405020304" pitchFamily="18" charset="0"/>
              </a:rPr>
              <a:t>Useed</a:t>
            </a:r>
            <a:r>
              <a:rPr lang="en-US" altLang="zh-CN" sz="1200" dirty="0">
                <a:latin typeface="Times" panose="02020603050405020304" pitchFamily="18" charset="0"/>
                <a:cs typeface="Times" panose="02020603050405020304" pitchFamily="18" charset="0"/>
              </a:rPr>
              <a:t> computer simulation explains the inhomogeneity of the wealth distribution, the disparity between the rich and the poor like a natural phenomenon in the world </a:t>
            </a:r>
          </a:p>
        </p:txBody>
      </p:sp>
      <p:grpSp>
        <p:nvGrpSpPr>
          <p:cNvPr id="7" name="组合 6">
            <a:extLst>
              <a:ext uri="{FF2B5EF4-FFF2-40B4-BE49-F238E27FC236}">
                <a16:creationId xmlns:a16="http://schemas.microsoft.com/office/drawing/2014/main" id="{837F378E-2D8B-4021-806A-1EFB2D193C47}"/>
              </a:ext>
            </a:extLst>
          </p:cNvPr>
          <p:cNvGrpSpPr/>
          <p:nvPr/>
        </p:nvGrpSpPr>
        <p:grpSpPr>
          <a:xfrm>
            <a:off x="700573" y="1441889"/>
            <a:ext cx="1390874" cy="1412367"/>
            <a:chOff x="6197889" y="2283026"/>
            <a:chExt cx="711649" cy="569403"/>
          </a:xfrm>
        </p:grpSpPr>
        <p:sp>
          <p:nvSpPr>
            <p:cNvPr id="8" name="矩形 7">
              <a:extLst>
                <a:ext uri="{FF2B5EF4-FFF2-40B4-BE49-F238E27FC236}">
                  <a16:creationId xmlns:a16="http://schemas.microsoft.com/office/drawing/2014/main" id="{AB67E5BF-0453-47B1-B817-913CBE68A408}"/>
                </a:ext>
              </a:extLst>
            </p:cNvPr>
            <p:cNvSpPr/>
            <p:nvPr/>
          </p:nvSpPr>
          <p:spPr>
            <a:xfrm>
              <a:off x="6197889" y="2283026"/>
              <a:ext cx="711649" cy="569403"/>
            </a:xfrm>
            <a:prstGeom prst="rect">
              <a:avLst/>
            </a:prstGeom>
            <a:blipFill rotWithShape="0">
              <a:blip r:embed="rId4" cstate="print">
                <a:extLst>
                  <a:ext uri="{28A0092B-C50C-407E-A947-70E740481C1C}">
                    <a14:useLocalDpi xmlns:a14="http://schemas.microsoft.com/office/drawing/2010/main" val="0"/>
                  </a:ext>
                </a:extLst>
              </a:blip>
              <a:srcRect/>
              <a:stretch>
                <a:fillRect t="-25000" b="-25000"/>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文本框 8">
              <a:extLst>
                <a:ext uri="{FF2B5EF4-FFF2-40B4-BE49-F238E27FC236}">
                  <a16:creationId xmlns:a16="http://schemas.microsoft.com/office/drawing/2014/main" id="{86F0896C-4385-4207-B905-EB73F79C8BD8}"/>
                </a:ext>
              </a:extLst>
            </p:cNvPr>
            <p:cNvSpPr txBox="1"/>
            <p:nvPr/>
          </p:nvSpPr>
          <p:spPr>
            <a:xfrm>
              <a:off x="6197889" y="2283026"/>
              <a:ext cx="711649" cy="5694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t" anchorCtr="0">
              <a:noAutofit/>
            </a:bodyPr>
            <a:lstStyle/>
            <a:p>
              <a:pPr marL="0" lvl="0" indent="0" algn="ctr" defTabSz="466725">
                <a:lnSpc>
                  <a:spcPct val="90000"/>
                </a:lnSpc>
                <a:spcBef>
                  <a:spcPct val="0"/>
                </a:spcBef>
                <a:spcAft>
                  <a:spcPct val="35000"/>
                </a:spcAft>
                <a:buNone/>
              </a:pPr>
              <a:endParaRPr lang="en-CA" sz="1050" b="1" kern="1200" dirty="0"/>
            </a:p>
            <a:p>
              <a:pPr marL="0" lvl="0" indent="0" algn="ctr" defTabSz="466725">
                <a:lnSpc>
                  <a:spcPct val="90000"/>
                </a:lnSpc>
                <a:spcBef>
                  <a:spcPct val="0"/>
                </a:spcBef>
                <a:spcAft>
                  <a:spcPct val="35000"/>
                </a:spcAft>
                <a:buNone/>
              </a:pPr>
              <a:r>
                <a:rPr lang="en-CA" sz="1050" b="1" kern="1200" dirty="0"/>
                <a:t> </a:t>
              </a:r>
              <a:endParaRPr lang="zh-CN" altLang="en-US" sz="1050" kern="1200" dirty="0"/>
            </a:p>
          </p:txBody>
        </p:sp>
      </p:grpSp>
      <p:sp>
        <p:nvSpPr>
          <p:cNvPr id="2" name="矩形 1">
            <a:extLst>
              <a:ext uri="{FF2B5EF4-FFF2-40B4-BE49-F238E27FC236}">
                <a16:creationId xmlns:a16="http://schemas.microsoft.com/office/drawing/2014/main" id="{8017074B-BEA8-43C6-A4DA-17E69A919E54}"/>
              </a:ext>
            </a:extLst>
          </p:cNvPr>
          <p:cNvSpPr/>
          <p:nvPr/>
        </p:nvSpPr>
        <p:spPr>
          <a:xfrm>
            <a:off x="280482" y="3083256"/>
            <a:ext cx="2649165" cy="646331"/>
          </a:xfrm>
          <a:prstGeom prst="rect">
            <a:avLst/>
          </a:prstGeom>
        </p:spPr>
        <p:txBody>
          <a:bodyPr wrap="square">
            <a:spAutoFit/>
          </a:bodyPr>
          <a:lstStyle/>
          <a:p>
            <a:r>
              <a:rPr lang="en-US" altLang="zh-CN" sz="1200" dirty="0">
                <a:latin typeface="Times" panose="02020603050405020304" pitchFamily="18" charset="0"/>
                <a:cs typeface="Times" panose="02020603050405020304" pitchFamily="18" charset="0"/>
              </a:rPr>
              <a:t>Wealth distribution obey the pareto principle of 20% of people enjoy 80% of the wealth and resources</a:t>
            </a:r>
            <a:endParaRPr lang="zh-CN" altLang="en-US" sz="1200" dirty="0">
              <a:latin typeface="Times" panose="02020603050405020304" pitchFamily="18" charset="0"/>
              <a:cs typeface="Times" panose="02020603050405020304" pitchFamily="18" charset="0"/>
            </a:endParaRPr>
          </a:p>
        </p:txBody>
      </p:sp>
      <p:pic>
        <p:nvPicPr>
          <p:cNvPr id="10" name="财富分布视频animation-1">
            <a:hlinkClick r:id="" action="ppaction://media"/>
            <a:extLst>
              <a:ext uri="{FF2B5EF4-FFF2-40B4-BE49-F238E27FC236}">
                <a16:creationId xmlns:a16="http://schemas.microsoft.com/office/drawing/2014/main" id="{4781F4C3-82F1-45B3-9B05-D96AE875A0F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837890" y="2854256"/>
            <a:ext cx="2487847" cy="1874179"/>
          </a:xfrm>
          <a:prstGeom prst="rect">
            <a:avLst/>
          </a:prstGeom>
        </p:spPr>
      </p:pic>
    </p:spTree>
    <p:extLst>
      <p:ext uri="{BB962C8B-B14F-4D97-AF65-F5344CB8AC3E}">
        <p14:creationId xmlns:p14="http://schemas.microsoft.com/office/powerpoint/2010/main" val="3187512224"/>
      </p:ext>
    </p:extLst>
  </p:cSld>
  <p:clrMapOvr>
    <a:masterClrMapping/>
  </p:clrMapOvr>
  <mc:AlternateContent xmlns:mc="http://schemas.openxmlformats.org/markup-compatibility/2006" xmlns:p14="http://schemas.microsoft.com/office/powerpoint/2010/main">
    <mc:Choice Requires="p14">
      <p:transition spd="slow" p14:dur="2000" advTm="39400"/>
    </mc:Choice>
    <mc:Fallback xmlns="">
      <p:transition spd="slow" advTm="394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4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4E4F81A8-1F5D-43FD-B15A-99391531E2AE}"/>
              </a:ext>
            </a:extLst>
          </p:cNvPr>
          <p:cNvSpPr>
            <a:spLocks noGrp="1"/>
          </p:cNvSpPr>
          <p:nvPr>
            <p:ph type="title"/>
          </p:nvPr>
        </p:nvSpPr>
        <p:spPr>
          <a:xfrm>
            <a:off x="164306" y="141283"/>
            <a:ext cx="8815388" cy="994172"/>
          </a:xfrm>
        </p:spPr>
        <p:txBody>
          <a:bodyPr>
            <a:normAutofit/>
          </a:bodyPr>
          <a:lstStyle/>
          <a:p>
            <a:r>
              <a:rPr lang="en-US" altLang="zh-CN" sz="2100" b="1" dirty="0">
                <a:solidFill>
                  <a:srgbClr val="190D79"/>
                </a:solidFill>
                <a:latin typeface="Times" panose="02020603050405020304" pitchFamily="18" charset="0"/>
                <a:ea typeface="宋体" panose="02010600030101010101" pitchFamily="2" charset="-122"/>
                <a:cs typeface="Times" panose="02020603050405020304" pitchFamily="18" charset="0"/>
              </a:rPr>
              <a:t>Methodology: Information Entropy</a:t>
            </a:r>
            <a:r>
              <a:rPr lang="zh-CN" altLang="zh-CN" sz="2100" dirty="0">
                <a:latin typeface="Times" panose="02020603050405020304" pitchFamily="18" charset="0"/>
                <a:ea typeface="宋体" panose="02010600030101010101" pitchFamily="2" charset="-122"/>
                <a:cs typeface="Times" panose="02020603050405020304" pitchFamily="18" charset="0"/>
              </a:rPr>
              <a:t/>
            </a:r>
            <a:br>
              <a:rPr lang="zh-CN" altLang="zh-CN" sz="2100" dirty="0">
                <a:latin typeface="Times" panose="02020603050405020304" pitchFamily="18" charset="0"/>
                <a:ea typeface="宋体" panose="02010600030101010101" pitchFamily="2" charset="-122"/>
                <a:cs typeface="Times" panose="02020603050405020304" pitchFamily="18" charset="0"/>
              </a:rPr>
            </a:br>
            <a:endParaRPr lang="en-US" altLang="zh-CN" sz="2100" b="1" dirty="0">
              <a:solidFill>
                <a:srgbClr val="190D79"/>
              </a:solidFill>
              <a:latin typeface="Times" panose="02020603050405020304" pitchFamily="18" charset="0"/>
              <a:ea typeface="宋体" panose="02010600030101010101" pitchFamily="2" charset="-122"/>
              <a:cs typeface="Times" panose="02020603050405020304" pitchFamily="18" charset="0"/>
            </a:endParaRPr>
          </a:p>
        </p:txBody>
      </p:sp>
      <p:cxnSp>
        <p:nvCxnSpPr>
          <p:cNvPr id="8" name="直接连接符 7">
            <a:extLst>
              <a:ext uri="{FF2B5EF4-FFF2-40B4-BE49-F238E27FC236}">
                <a16:creationId xmlns:a16="http://schemas.microsoft.com/office/drawing/2014/main" id="{08F8357C-3AAD-46CB-9BD4-F5F6A42CB2BE}"/>
              </a:ext>
            </a:extLst>
          </p:cNvPr>
          <p:cNvCxnSpPr>
            <a:cxnSpLocks/>
          </p:cNvCxnSpPr>
          <p:nvPr/>
        </p:nvCxnSpPr>
        <p:spPr>
          <a:xfrm>
            <a:off x="221455" y="865966"/>
            <a:ext cx="8608220" cy="0"/>
          </a:xfrm>
          <a:prstGeom prst="line">
            <a:avLst/>
          </a:prstGeom>
          <a:ln>
            <a:solidFill>
              <a:srgbClr val="190D79"/>
            </a:solidFill>
          </a:ln>
        </p:spPr>
        <p:style>
          <a:lnRef idx="1">
            <a:schemeClr val="accent1"/>
          </a:lnRef>
          <a:fillRef idx="0">
            <a:schemeClr val="accent1"/>
          </a:fillRef>
          <a:effectRef idx="0">
            <a:schemeClr val="accent1"/>
          </a:effectRef>
          <a:fontRef idx="minor">
            <a:schemeClr val="tx1"/>
          </a:fontRef>
        </p:style>
      </p:cxnSp>
      <p:pic>
        <p:nvPicPr>
          <p:cNvPr id="14" name="图片 13">
            <a:extLst>
              <a:ext uri="{FF2B5EF4-FFF2-40B4-BE49-F238E27FC236}">
                <a16:creationId xmlns:a16="http://schemas.microsoft.com/office/drawing/2014/main" id="{90E28B50-2513-4EDC-B540-80D74B3BD32D}"/>
              </a:ext>
            </a:extLst>
          </p:cNvPr>
          <p:cNvPicPr>
            <a:picLocks noChangeAspect="1"/>
          </p:cNvPicPr>
          <p:nvPr/>
        </p:nvPicPr>
        <p:blipFill>
          <a:blip r:embed="rId3"/>
          <a:stretch>
            <a:fillRect/>
          </a:stretch>
        </p:blipFill>
        <p:spPr>
          <a:xfrm>
            <a:off x="1065786" y="2571750"/>
            <a:ext cx="3278715" cy="1790001"/>
          </a:xfrm>
          <a:prstGeom prst="rect">
            <a:avLst/>
          </a:prstGeom>
        </p:spPr>
      </p:pic>
      <p:sp>
        <p:nvSpPr>
          <p:cNvPr id="16" name="文本框 15">
            <a:extLst>
              <a:ext uri="{FF2B5EF4-FFF2-40B4-BE49-F238E27FC236}">
                <a16:creationId xmlns:a16="http://schemas.microsoft.com/office/drawing/2014/main" id="{51B24F55-743C-4B53-B7D5-6F1F13FECC11}"/>
              </a:ext>
            </a:extLst>
          </p:cNvPr>
          <p:cNvSpPr txBox="1"/>
          <p:nvPr/>
        </p:nvSpPr>
        <p:spPr>
          <a:xfrm>
            <a:off x="5324861" y="4748082"/>
            <a:ext cx="3657600" cy="248209"/>
          </a:xfrm>
          <a:prstGeom prst="rect">
            <a:avLst/>
          </a:prstGeom>
          <a:noFill/>
        </p:spPr>
        <p:txBody>
          <a:bodyPr wrap="square" rtlCol="0">
            <a:spAutoFit/>
          </a:bodyPr>
          <a:lstStyle/>
          <a:p>
            <a:r>
              <a:rPr lang="en-US" altLang="zh-CN" sz="1013" dirty="0">
                <a:latin typeface="Times" panose="02020603050405020304" pitchFamily="18" charset="0"/>
                <a:cs typeface="Times" panose="02020603050405020304" pitchFamily="18" charset="0"/>
              </a:rPr>
              <a:t>Information theory and entropy</a:t>
            </a:r>
            <a:endParaRPr lang="zh-CN" altLang="en-US" sz="1013" dirty="0">
              <a:latin typeface="Times" panose="02020603050405020304" pitchFamily="18" charset="0"/>
              <a:cs typeface="Times" panose="02020603050405020304" pitchFamily="18" charset="0"/>
            </a:endParaRPr>
          </a:p>
        </p:txBody>
      </p:sp>
      <p:sp>
        <p:nvSpPr>
          <p:cNvPr id="4" name="矩形 3">
            <a:extLst>
              <a:ext uri="{FF2B5EF4-FFF2-40B4-BE49-F238E27FC236}">
                <a16:creationId xmlns:a16="http://schemas.microsoft.com/office/drawing/2014/main" id="{0D4F39F3-4788-49B7-B21A-B35737733F95}"/>
              </a:ext>
            </a:extLst>
          </p:cNvPr>
          <p:cNvSpPr/>
          <p:nvPr/>
        </p:nvSpPr>
        <p:spPr>
          <a:xfrm>
            <a:off x="5158880" y="1564578"/>
            <a:ext cx="4572000" cy="949747"/>
          </a:xfrm>
          <a:prstGeom prst="rect">
            <a:avLst/>
          </a:prstGeom>
        </p:spPr>
        <p:txBody>
          <a:bodyPr>
            <a:spAutoFit/>
          </a:bodyPr>
          <a:lstStyle/>
          <a:p>
            <a:pPr>
              <a:spcBef>
                <a:spcPct val="50000"/>
              </a:spcBef>
            </a:pPr>
            <a:r>
              <a:rPr lang="en-US" altLang="zh-CN" sz="1013" b="1" dirty="0">
                <a:solidFill>
                  <a:schemeClr val="tx2"/>
                </a:solidFill>
                <a:latin typeface="Times" panose="02020603050405020304" pitchFamily="18" charset="0"/>
                <a:cs typeface="Times" panose="02020603050405020304" pitchFamily="18" charset="0"/>
              </a:rPr>
              <a:t>I(X</a:t>
            </a:r>
            <a:r>
              <a:rPr lang="zh-CN" altLang="en-US" sz="1013" b="1" dirty="0">
                <a:solidFill>
                  <a:schemeClr val="tx2"/>
                </a:solidFill>
                <a:latin typeface="Times" panose="02020603050405020304" pitchFamily="18" charset="0"/>
                <a:cs typeface="Times" panose="02020603050405020304" pitchFamily="18" charset="0"/>
              </a:rPr>
              <a:t>；</a:t>
            </a:r>
            <a:r>
              <a:rPr lang="en-US" altLang="zh-CN" sz="1013" b="1" dirty="0">
                <a:solidFill>
                  <a:schemeClr val="tx2"/>
                </a:solidFill>
                <a:latin typeface="Times" panose="02020603050405020304" pitchFamily="18" charset="0"/>
                <a:cs typeface="Times" panose="02020603050405020304" pitchFamily="18" charset="0"/>
              </a:rPr>
              <a:t>Y)= I(Y</a:t>
            </a:r>
            <a:r>
              <a:rPr lang="zh-CN" altLang="en-US" sz="1013" b="1" dirty="0">
                <a:solidFill>
                  <a:schemeClr val="tx2"/>
                </a:solidFill>
                <a:latin typeface="Times" panose="02020603050405020304" pitchFamily="18" charset="0"/>
                <a:cs typeface="Times" panose="02020603050405020304" pitchFamily="18" charset="0"/>
              </a:rPr>
              <a:t>；</a:t>
            </a:r>
            <a:r>
              <a:rPr lang="en-US" altLang="zh-CN" sz="1013" b="1" dirty="0">
                <a:solidFill>
                  <a:schemeClr val="tx2"/>
                </a:solidFill>
                <a:latin typeface="Times" panose="02020603050405020304" pitchFamily="18" charset="0"/>
                <a:cs typeface="Times" panose="02020603050405020304" pitchFamily="18" charset="0"/>
              </a:rPr>
              <a:t>X)</a:t>
            </a:r>
          </a:p>
          <a:p>
            <a:pPr>
              <a:spcBef>
                <a:spcPct val="50000"/>
              </a:spcBef>
            </a:pPr>
            <a:r>
              <a:rPr lang="en-US" altLang="zh-CN" sz="1013" b="1" dirty="0">
                <a:solidFill>
                  <a:schemeClr val="tx2"/>
                </a:solidFill>
                <a:latin typeface="Times" panose="02020603050405020304" pitchFamily="18" charset="0"/>
                <a:cs typeface="Times" panose="02020603050405020304" pitchFamily="18" charset="0"/>
              </a:rPr>
              <a:t>I(X</a:t>
            </a:r>
            <a:r>
              <a:rPr lang="zh-CN" altLang="en-US" sz="1013" b="1" dirty="0">
                <a:solidFill>
                  <a:schemeClr val="tx2"/>
                </a:solidFill>
                <a:latin typeface="Times" panose="02020603050405020304" pitchFamily="18" charset="0"/>
                <a:cs typeface="Times" panose="02020603050405020304" pitchFamily="18" charset="0"/>
              </a:rPr>
              <a:t>；</a:t>
            </a:r>
            <a:r>
              <a:rPr lang="en-US" altLang="zh-CN" sz="1013" b="1" dirty="0">
                <a:solidFill>
                  <a:schemeClr val="tx2"/>
                </a:solidFill>
                <a:latin typeface="Times" panose="02020603050405020304" pitchFamily="18" charset="0"/>
                <a:cs typeface="Times" panose="02020603050405020304" pitchFamily="18" charset="0"/>
              </a:rPr>
              <a:t>Y)= H(Y)- H(Y/X)</a:t>
            </a:r>
          </a:p>
          <a:p>
            <a:pPr>
              <a:spcBef>
                <a:spcPct val="50000"/>
              </a:spcBef>
            </a:pPr>
            <a:r>
              <a:rPr lang="en-US" altLang="zh-CN" sz="1013" b="1" dirty="0">
                <a:latin typeface="Times" panose="02020603050405020304" pitchFamily="18" charset="0"/>
                <a:cs typeface="Times" panose="02020603050405020304" pitchFamily="18" charset="0"/>
              </a:rPr>
              <a:t>H(X,Y) = H(X)+ H(Y/X)</a:t>
            </a:r>
            <a:endParaRPr lang="zh-CN" altLang="en-US" sz="1013" b="1" dirty="0">
              <a:latin typeface="Times" panose="02020603050405020304" pitchFamily="18" charset="0"/>
              <a:cs typeface="Times" panose="02020603050405020304" pitchFamily="18" charset="0"/>
            </a:endParaRPr>
          </a:p>
          <a:p>
            <a:pPr>
              <a:spcBef>
                <a:spcPct val="50000"/>
              </a:spcBef>
            </a:pPr>
            <a:r>
              <a:rPr lang="en-US" altLang="zh-CN" sz="1013" b="1" dirty="0">
                <a:solidFill>
                  <a:schemeClr val="tx2"/>
                </a:solidFill>
                <a:latin typeface="Times" panose="02020603050405020304" pitchFamily="18" charset="0"/>
                <a:cs typeface="Times" panose="02020603050405020304" pitchFamily="18" charset="0"/>
              </a:rPr>
              <a:t>I(X</a:t>
            </a:r>
            <a:r>
              <a:rPr lang="zh-CN" altLang="en-US" sz="1013" b="1" dirty="0">
                <a:solidFill>
                  <a:schemeClr val="tx2"/>
                </a:solidFill>
                <a:latin typeface="Times" panose="02020603050405020304" pitchFamily="18" charset="0"/>
                <a:cs typeface="Times" panose="02020603050405020304" pitchFamily="18" charset="0"/>
              </a:rPr>
              <a:t>；</a:t>
            </a:r>
            <a:r>
              <a:rPr lang="en-US" altLang="zh-CN" sz="1013" b="1" dirty="0">
                <a:solidFill>
                  <a:schemeClr val="tx2"/>
                </a:solidFill>
                <a:latin typeface="Times" panose="02020603050405020304" pitchFamily="18" charset="0"/>
                <a:cs typeface="Times" panose="02020603050405020304" pitchFamily="18" charset="0"/>
              </a:rPr>
              <a:t>Y)= H(X)+ H(Y) - H(X,Y) </a:t>
            </a:r>
          </a:p>
        </p:txBody>
      </p:sp>
      <p:sp>
        <p:nvSpPr>
          <p:cNvPr id="11" name="矩形 10">
            <a:extLst>
              <a:ext uri="{FF2B5EF4-FFF2-40B4-BE49-F238E27FC236}">
                <a16:creationId xmlns:a16="http://schemas.microsoft.com/office/drawing/2014/main" id="{D7D2742A-028D-414E-9DAA-1733BFF88E66}"/>
              </a:ext>
            </a:extLst>
          </p:cNvPr>
          <p:cNvSpPr/>
          <p:nvPr/>
        </p:nvSpPr>
        <p:spPr>
          <a:xfrm>
            <a:off x="3955454" y="2250440"/>
            <a:ext cx="1213794" cy="248209"/>
          </a:xfrm>
          <a:prstGeom prst="rect">
            <a:avLst/>
          </a:prstGeom>
        </p:spPr>
        <p:txBody>
          <a:bodyPr wrap="none">
            <a:spAutoFit/>
          </a:bodyPr>
          <a:lstStyle/>
          <a:p>
            <a:r>
              <a:rPr lang="en-US" altLang="zh-CN" sz="1013" dirty="0">
                <a:latin typeface="Times" panose="02020603050405020304" pitchFamily="18" charset="0"/>
                <a:cs typeface="Times" panose="02020603050405020304" pitchFamily="18" charset="0"/>
              </a:rPr>
              <a:t>Mutual information</a:t>
            </a:r>
            <a:endParaRPr lang="zh-CN" altLang="en-US" sz="1013" dirty="0">
              <a:latin typeface="Times" panose="02020603050405020304" pitchFamily="18" charset="0"/>
              <a:cs typeface="Times" panose="02020603050405020304" pitchFamily="18" charset="0"/>
            </a:endParaRPr>
          </a:p>
        </p:txBody>
      </p:sp>
      <p:sp>
        <p:nvSpPr>
          <p:cNvPr id="12" name="矩形 11">
            <a:extLst>
              <a:ext uri="{FF2B5EF4-FFF2-40B4-BE49-F238E27FC236}">
                <a16:creationId xmlns:a16="http://schemas.microsoft.com/office/drawing/2014/main" id="{EA3204A8-BD61-49BD-B342-AC8451B2503C}"/>
              </a:ext>
            </a:extLst>
          </p:cNvPr>
          <p:cNvSpPr/>
          <p:nvPr/>
        </p:nvSpPr>
        <p:spPr>
          <a:xfrm>
            <a:off x="4068893" y="2028174"/>
            <a:ext cx="928459" cy="248209"/>
          </a:xfrm>
          <a:prstGeom prst="rect">
            <a:avLst/>
          </a:prstGeom>
        </p:spPr>
        <p:txBody>
          <a:bodyPr wrap="none">
            <a:spAutoFit/>
          </a:bodyPr>
          <a:lstStyle/>
          <a:p>
            <a:r>
              <a:rPr lang="en-US" altLang="zh-CN" sz="1013" dirty="0">
                <a:latin typeface="Times" panose="02020603050405020304" pitchFamily="18" charset="0"/>
                <a:cs typeface="Times" panose="02020603050405020304" pitchFamily="18" charset="0"/>
              </a:rPr>
              <a:t>Joint Entropy </a:t>
            </a:r>
            <a:endParaRPr lang="zh-CN" altLang="en-US" sz="1013" dirty="0">
              <a:latin typeface="Times" panose="02020603050405020304" pitchFamily="18" charset="0"/>
              <a:cs typeface="Times" panose="02020603050405020304" pitchFamily="18" charset="0"/>
            </a:endParaRPr>
          </a:p>
        </p:txBody>
      </p:sp>
      <p:sp>
        <p:nvSpPr>
          <p:cNvPr id="13" name="矩形 12">
            <a:extLst>
              <a:ext uri="{FF2B5EF4-FFF2-40B4-BE49-F238E27FC236}">
                <a16:creationId xmlns:a16="http://schemas.microsoft.com/office/drawing/2014/main" id="{18323718-499E-4183-9002-DBFB8CD3ACD7}"/>
              </a:ext>
            </a:extLst>
          </p:cNvPr>
          <p:cNvSpPr/>
          <p:nvPr/>
        </p:nvSpPr>
        <p:spPr>
          <a:xfrm>
            <a:off x="6588407" y="1779965"/>
            <a:ext cx="1292341" cy="248209"/>
          </a:xfrm>
          <a:prstGeom prst="rect">
            <a:avLst/>
          </a:prstGeom>
        </p:spPr>
        <p:txBody>
          <a:bodyPr wrap="none">
            <a:spAutoFit/>
          </a:bodyPr>
          <a:lstStyle/>
          <a:p>
            <a:r>
              <a:rPr lang="en-US" altLang="zh-CN" sz="1013" dirty="0">
                <a:latin typeface="Times" panose="02020603050405020304" pitchFamily="18" charset="0"/>
                <a:cs typeface="Times" panose="02020603050405020304" pitchFamily="18" charset="0"/>
              </a:rPr>
              <a:t>Conditional Entropy </a:t>
            </a:r>
            <a:endParaRPr lang="zh-CN" altLang="en-US" sz="1013"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907988529"/>
      </p:ext>
    </p:extLst>
  </p:cSld>
  <p:clrMapOvr>
    <a:masterClrMapping/>
  </p:clrMapOvr>
  <mc:AlternateContent xmlns:mc="http://schemas.openxmlformats.org/markup-compatibility/2006" xmlns:p14="http://schemas.microsoft.com/office/powerpoint/2010/main">
    <mc:Choice Requires="p14">
      <p:transition spd="slow" p14:dur="2000" advTm="37730"/>
    </mc:Choice>
    <mc:Fallback xmlns="">
      <p:transition spd="slow" advTm="3773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4E4F81A8-1F5D-43FD-B15A-99391531E2AE}"/>
              </a:ext>
            </a:extLst>
          </p:cNvPr>
          <p:cNvSpPr>
            <a:spLocks noGrp="1"/>
          </p:cNvSpPr>
          <p:nvPr>
            <p:ph type="title"/>
          </p:nvPr>
        </p:nvSpPr>
        <p:spPr>
          <a:xfrm>
            <a:off x="164306" y="141283"/>
            <a:ext cx="8815388" cy="994172"/>
          </a:xfrm>
        </p:spPr>
        <p:txBody>
          <a:bodyPr>
            <a:normAutofit/>
          </a:bodyPr>
          <a:lstStyle/>
          <a:p>
            <a:r>
              <a:rPr lang="en-US" altLang="zh-CN" sz="2100" b="1" dirty="0">
                <a:solidFill>
                  <a:srgbClr val="190D79"/>
                </a:solidFill>
                <a:latin typeface="Times" panose="02020603050405020304" pitchFamily="18" charset="0"/>
                <a:ea typeface="宋体" panose="02010600030101010101" pitchFamily="2" charset="-122"/>
                <a:cs typeface="Times" panose="02020603050405020304" pitchFamily="18" charset="0"/>
              </a:rPr>
              <a:t>Methodology:</a:t>
            </a:r>
            <a:r>
              <a:rPr lang="en-CA" altLang="zh-CN" sz="2100" dirty="0">
                <a:latin typeface="Times" panose="02020603050405020304" pitchFamily="18" charset="0"/>
                <a:cs typeface="Times" panose="02020603050405020304" pitchFamily="18" charset="0"/>
              </a:rPr>
              <a:t>Entropic Index Formulation</a:t>
            </a:r>
            <a:r>
              <a:rPr lang="zh-CN" altLang="zh-CN" sz="2100" dirty="0">
                <a:latin typeface="Times" panose="02020603050405020304" pitchFamily="18" charset="0"/>
                <a:ea typeface="宋体" panose="02010600030101010101" pitchFamily="2" charset="-122"/>
                <a:cs typeface="Times" panose="02020603050405020304" pitchFamily="18" charset="0"/>
              </a:rPr>
              <a:t/>
            </a:r>
            <a:br>
              <a:rPr lang="zh-CN" altLang="zh-CN" sz="2100" dirty="0">
                <a:latin typeface="Times" panose="02020603050405020304" pitchFamily="18" charset="0"/>
                <a:ea typeface="宋体" panose="02010600030101010101" pitchFamily="2" charset="-122"/>
                <a:cs typeface="Times" panose="02020603050405020304" pitchFamily="18" charset="0"/>
              </a:rPr>
            </a:br>
            <a:endParaRPr lang="en-US" altLang="zh-CN" sz="2100" b="1" dirty="0">
              <a:solidFill>
                <a:srgbClr val="190D79"/>
              </a:solidFill>
              <a:latin typeface="Times" panose="02020603050405020304" pitchFamily="18" charset="0"/>
              <a:ea typeface="宋体" panose="02010600030101010101" pitchFamily="2" charset="-122"/>
              <a:cs typeface="Times" panose="02020603050405020304" pitchFamily="18" charset="0"/>
            </a:endParaRPr>
          </a:p>
        </p:txBody>
      </p:sp>
      <p:cxnSp>
        <p:nvCxnSpPr>
          <p:cNvPr id="8" name="直接连接符 7">
            <a:extLst>
              <a:ext uri="{FF2B5EF4-FFF2-40B4-BE49-F238E27FC236}">
                <a16:creationId xmlns:a16="http://schemas.microsoft.com/office/drawing/2014/main" id="{08F8357C-3AAD-46CB-9BD4-F5F6A42CB2BE}"/>
              </a:ext>
            </a:extLst>
          </p:cNvPr>
          <p:cNvCxnSpPr>
            <a:cxnSpLocks/>
          </p:cNvCxnSpPr>
          <p:nvPr/>
        </p:nvCxnSpPr>
        <p:spPr>
          <a:xfrm>
            <a:off x="221455" y="865966"/>
            <a:ext cx="8608220" cy="0"/>
          </a:xfrm>
          <a:prstGeom prst="line">
            <a:avLst/>
          </a:prstGeom>
          <a:ln>
            <a:solidFill>
              <a:srgbClr val="190D79"/>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711BBAAF-B925-4968-9936-EEEC1A4CB174}"/>
              </a:ext>
            </a:extLst>
          </p:cNvPr>
          <p:cNvSpPr txBox="1"/>
          <p:nvPr/>
        </p:nvSpPr>
        <p:spPr>
          <a:xfrm>
            <a:off x="1135855" y="1064419"/>
            <a:ext cx="6268245" cy="369332"/>
          </a:xfrm>
          <a:prstGeom prst="rect">
            <a:avLst/>
          </a:prstGeom>
          <a:noFill/>
        </p:spPr>
        <p:txBody>
          <a:bodyPr wrap="square" rtlCol="0">
            <a:spAutoFit/>
          </a:bodyPr>
          <a:lstStyle/>
          <a:p>
            <a:r>
              <a:rPr lang="en-US" altLang="zh-CN" dirty="0">
                <a:latin typeface="Times" panose="02020603050405020304" pitchFamily="18" charset="0"/>
                <a:cs typeface="Times" panose="02020603050405020304" pitchFamily="18" charset="0"/>
              </a:rPr>
              <a:t>From statistical physics and computer science to economics</a:t>
            </a:r>
          </a:p>
        </p:txBody>
      </p:sp>
      <p:sp>
        <p:nvSpPr>
          <p:cNvPr id="30" name="TextBox 10">
            <a:extLst>
              <a:ext uri="{FF2B5EF4-FFF2-40B4-BE49-F238E27FC236}">
                <a16:creationId xmlns:a16="http://schemas.microsoft.com/office/drawing/2014/main" id="{02DD3835-90CF-4C67-B599-C02B5C57A062}"/>
              </a:ext>
            </a:extLst>
          </p:cNvPr>
          <p:cNvSpPr txBox="1"/>
          <p:nvPr/>
        </p:nvSpPr>
        <p:spPr>
          <a:xfrm>
            <a:off x="5840420" y="3003439"/>
            <a:ext cx="2287984" cy="692497"/>
          </a:xfrm>
          <a:prstGeom prst="rect">
            <a:avLst/>
          </a:prstGeom>
          <a:noFill/>
        </p:spPr>
        <p:txBody>
          <a:bodyPr wrap="square" rtlCol="0">
            <a:spAutoFit/>
          </a:bodyPr>
          <a:lstStyle/>
          <a:p>
            <a:r>
              <a:rPr lang="en-US" sz="1200" i="1" dirty="0">
                <a:latin typeface="Times" panose="02020603050405020304" pitchFamily="18" charset="0"/>
                <a:cs typeface="Times" panose="02020603050405020304" pitchFamily="18" charset="0"/>
              </a:rPr>
              <a:t>Entropy of state h </a:t>
            </a:r>
          </a:p>
          <a:p>
            <a:r>
              <a:rPr lang="en-US" sz="1500" i="1" dirty="0">
                <a:latin typeface="Times" panose="02020603050405020304" pitchFamily="18" charset="0"/>
                <a:cs typeface="Times" panose="02020603050405020304" pitchFamily="18" charset="0"/>
              </a:rPr>
              <a:t>f</a:t>
            </a:r>
            <a:r>
              <a:rPr lang="en-US" sz="1200" i="1" dirty="0">
                <a:latin typeface="Times" panose="02020603050405020304" pitchFamily="18" charset="0"/>
                <a:cs typeface="Times" panose="02020603050405020304" pitchFamily="18" charset="0"/>
              </a:rPr>
              <a:t> is a dimensionless scaling factor. If f=1, </a:t>
            </a:r>
          </a:p>
        </p:txBody>
      </p:sp>
      <p:sp>
        <p:nvSpPr>
          <p:cNvPr id="31" name="TextBox 11">
            <a:extLst>
              <a:ext uri="{FF2B5EF4-FFF2-40B4-BE49-F238E27FC236}">
                <a16:creationId xmlns:a16="http://schemas.microsoft.com/office/drawing/2014/main" id="{69D708F0-A55A-469B-92B6-1E24AA004216}"/>
              </a:ext>
            </a:extLst>
          </p:cNvPr>
          <p:cNvSpPr txBox="1"/>
          <p:nvPr/>
        </p:nvSpPr>
        <p:spPr>
          <a:xfrm>
            <a:off x="3161732" y="2868262"/>
            <a:ext cx="2067636" cy="461665"/>
          </a:xfrm>
          <a:prstGeom prst="rect">
            <a:avLst/>
          </a:prstGeom>
          <a:noFill/>
        </p:spPr>
        <p:txBody>
          <a:bodyPr wrap="square" rtlCol="0">
            <a:spAutoFit/>
          </a:bodyPr>
          <a:lstStyle/>
          <a:p>
            <a:pPr algn="ctr"/>
            <a:r>
              <a:rPr lang="en-US" sz="1200" i="1" dirty="0">
                <a:latin typeface="Times" panose="02020603050405020304" pitchFamily="18" charset="0"/>
                <a:cs typeface="Times" panose="02020603050405020304" pitchFamily="18" charset="0"/>
              </a:rPr>
              <a:t>Multiplicity of State h</a:t>
            </a:r>
          </a:p>
          <a:p>
            <a:pPr algn="ctr"/>
            <a:r>
              <a:rPr lang="en-US" sz="1200" i="1" dirty="0">
                <a:latin typeface="Times" panose="02020603050405020304" pitchFamily="18" charset="0"/>
                <a:cs typeface="Times" panose="02020603050405020304" pitchFamily="18" charset="0"/>
              </a:rPr>
              <a:t>Multinomial coefficient</a:t>
            </a:r>
          </a:p>
        </p:txBody>
      </p:sp>
      <p:sp>
        <p:nvSpPr>
          <p:cNvPr id="32" name="TextBox 13">
            <a:extLst>
              <a:ext uri="{FF2B5EF4-FFF2-40B4-BE49-F238E27FC236}">
                <a16:creationId xmlns:a16="http://schemas.microsoft.com/office/drawing/2014/main" id="{F7E169ED-DC54-442E-9F24-B78EC646A356}"/>
              </a:ext>
            </a:extLst>
          </p:cNvPr>
          <p:cNvSpPr txBox="1"/>
          <p:nvPr/>
        </p:nvSpPr>
        <p:spPr>
          <a:xfrm>
            <a:off x="1684290" y="2901470"/>
            <a:ext cx="1050131" cy="230832"/>
          </a:xfrm>
          <a:prstGeom prst="rect">
            <a:avLst/>
          </a:prstGeom>
          <a:noFill/>
        </p:spPr>
        <p:txBody>
          <a:bodyPr wrap="square" rtlCol="0">
            <a:spAutoFit/>
          </a:bodyPr>
          <a:lstStyle/>
          <a:p>
            <a:pPr algn="ctr"/>
            <a:r>
              <a:rPr lang="en-US" altLang="zh-CN" sz="900" dirty="0">
                <a:latin typeface="Times" panose="02020603050405020304" pitchFamily="18" charset="0"/>
                <a:cs typeface="Times" panose="02020603050405020304" pitchFamily="18" charset="0"/>
              </a:rPr>
              <a:t>Sum of number </a:t>
            </a:r>
            <a:endParaRPr lang="en-US" sz="900" dirty="0">
              <a:latin typeface="Times" panose="02020603050405020304" pitchFamily="18" charset="0"/>
              <a:cs typeface="Times" panose="02020603050405020304" pitchFamily="18" charset="0"/>
            </a:endParaRPr>
          </a:p>
        </p:txBody>
      </p:sp>
      <p:sp>
        <p:nvSpPr>
          <p:cNvPr id="33" name="TextBox 14">
            <a:extLst>
              <a:ext uri="{FF2B5EF4-FFF2-40B4-BE49-F238E27FC236}">
                <a16:creationId xmlns:a16="http://schemas.microsoft.com/office/drawing/2014/main" id="{890A06AA-2FCD-4CF3-85FE-8CFC47749327}"/>
              </a:ext>
            </a:extLst>
          </p:cNvPr>
          <p:cNvSpPr txBox="1"/>
          <p:nvPr/>
        </p:nvSpPr>
        <p:spPr>
          <a:xfrm>
            <a:off x="1669904" y="1734098"/>
            <a:ext cx="1595351" cy="230832"/>
          </a:xfrm>
          <a:prstGeom prst="rect">
            <a:avLst/>
          </a:prstGeom>
          <a:noFill/>
        </p:spPr>
        <p:txBody>
          <a:bodyPr wrap="square" rtlCol="0">
            <a:spAutoFit/>
          </a:bodyPr>
          <a:lstStyle/>
          <a:p>
            <a:pPr algn="ctr"/>
            <a:r>
              <a:rPr lang="en-US" sz="900" dirty="0" err="1">
                <a:latin typeface="Times" panose="02020603050405020304" pitchFamily="18" charset="0"/>
                <a:cs typeface="Times" panose="02020603050405020304" pitchFamily="18" charset="0"/>
              </a:rPr>
              <a:t>micstate</a:t>
            </a:r>
            <a:endParaRPr lang="en-US" sz="900" dirty="0">
              <a:latin typeface="Times" panose="02020603050405020304" pitchFamily="18" charset="0"/>
              <a:cs typeface="Times" panose="02020603050405020304" pitchFamily="18" charset="0"/>
            </a:endParaRPr>
          </a:p>
        </p:txBody>
      </p:sp>
      <p:sp>
        <p:nvSpPr>
          <p:cNvPr id="34" name="TextBox 17">
            <a:extLst>
              <a:ext uri="{FF2B5EF4-FFF2-40B4-BE49-F238E27FC236}">
                <a16:creationId xmlns:a16="http://schemas.microsoft.com/office/drawing/2014/main" id="{FC79FB3E-753E-4848-8AC1-AD19B8EC037E}"/>
              </a:ext>
            </a:extLst>
          </p:cNvPr>
          <p:cNvSpPr txBox="1"/>
          <p:nvPr/>
        </p:nvSpPr>
        <p:spPr>
          <a:xfrm>
            <a:off x="1774976" y="3833185"/>
            <a:ext cx="1916934" cy="276999"/>
          </a:xfrm>
          <a:prstGeom prst="rect">
            <a:avLst/>
          </a:prstGeom>
          <a:noFill/>
        </p:spPr>
        <p:txBody>
          <a:bodyPr wrap="square" rtlCol="0">
            <a:spAutoFit/>
          </a:bodyPr>
          <a:lstStyle/>
          <a:p>
            <a:r>
              <a:rPr lang="en-US" sz="1200" i="1" dirty="0">
                <a:latin typeface="Times" panose="02020603050405020304" pitchFamily="18" charset="0"/>
                <a:cs typeface="Times" panose="02020603050405020304" pitchFamily="18" charset="0"/>
              </a:rPr>
              <a:t>Maximum entropy</a:t>
            </a:r>
          </a:p>
        </p:txBody>
      </p:sp>
      <p:pic>
        <p:nvPicPr>
          <p:cNvPr id="36" name="Picture 2">
            <a:extLst>
              <a:ext uri="{FF2B5EF4-FFF2-40B4-BE49-F238E27FC236}">
                <a16:creationId xmlns:a16="http://schemas.microsoft.com/office/drawing/2014/main" id="{A92448D2-31AE-4669-98DC-CC0C67FE4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290" y="1379910"/>
            <a:ext cx="1421606" cy="421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5">
            <a:extLst>
              <a:ext uri="{FF2B5EF4-FFF2-40B4-BE49-F238E27FC236}">
                <a16:creationId xmlns:a16="http://schemas.microsoft.com/office/drawing/2014/main" id="{D8A9C1E4-269F-4A72-B8BE-144468219D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9955" y="2200703"/>
            <a:ext cx="1850231" cy="43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6">
            <a:extLst>
              <a:ext uri="{FF2B5EF4-FFF2-40B4-BE49-F238E27FC236}">
                <a16:creationId xmlns:a16="http://schemas.microsoft.com/office/drawing/2014/main" id="{CC6283A9-77FC-4BE6-81D8-4E48B49069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976" y="3379184"/>
            <a:ext cx="1916934" cy="40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16">
            <a:extLst>
              <a:ext uri="{FF2B5EF4-FFF2-40B4-BE49-F238E27FC236}">
                <a16:creationId xmlns:a16="http://schemas.microsoft.com/office/drawing/2014/main" id="{016393E5-4E87-45EA-B961-739F5D8A5B62}"/>
              </a:ext>
            </a:extLst>
          </p:cNvPr>
          <p:cNvSpPr txBox="1"/>
          <p:nvPr/>
        </p:nvSpPr>
        <p:spPr>
          <a:xfrm>
            <a:off x="1725502" y="4240234"/>
            <a:ext cx="2672694" cy="276999"/>
          </a:xfrm>
          <a:prstGeom prst="rect">
            <a:avLst/>
          </a:prstGeom>
          <a:noFill/>
        </p:spPr>
        <p:txBody>
          <a:bodyPr wrap="square" rtlCol="0">
            <a:spAutoFit/>
          </a:bodyPr>
          <a:lstStyle/>
          <a:p>
            <a:pPr algn="ctr"/>
            <a:r>
              <a:rPr lang="en-US" sz="1200" i="1" dirty="0">
                <a:latin typeface="Times" panose="02020603050405020304" pitchFamily="18" charset="0"/>
                <a:cs typeface="Times" panose="02020603050405020304" pitchFamily="18" charset="0"/>
              </a:rPr>
              <a:t>Super state space, configuration space</a:t>
            </a:r>
          </a:p>
        </p:txBody>
      </p:sp>
      <p:pic>
        <p:nvPicPr>
          <p:cNvPr id="40" name="Picture 3">
            <a:extLst>
              <a:ext uri="{FF2B5EF4-FFF2-40B4-BE49-F238E27FC236}">
                <a16:creationId xmlns:a16="http://schemas.microsoft.com/office/drawing/2014/main" id="{F90C9EAC-4673-4F2B-9E66-BA9F47B22B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976" y="2061869"/>
            <a:ext cx="1211462" cy="767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
            <a:extLst>
              <a:ext uri="{FF2B5EF4-FFF2-40B4-BE49-F238E27FC236}">
                <a16:creationId xmlns:a16="http://schemas.microsoft.com/office/drawing/2014/main" id="{525890C8-3889-4B88-AF8A-5F4B00DDDD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0160" y="2061869"/>
            <a:ext cx="1876073" cy="713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2" name="矩形 41">
                <a:extLst>
                  <a:ext uri="{FF2B5EF4-FFF2-40B4-BE49-F238E27FC236}">
                    <a16:creationId xmlns:a16="http://schemas.microsoft.com/office/drawing/2014/main" id="{B15DCE08-7D2A-431E-9180-ABE9848B9A0B}"/>
                  </a:ext>
                </a:extLst>
              </p:cNvPr>
              <p:cNvSpPr/>
              <p:nvPr/>
            </p:nvSpPr>
            <p:spPr>
              <a:xfrm>
                <a:off x="5885270" y="3736084"/>
                <a:ext cx="1357616" cy="2682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altLang="zh-CN" sz="1013" b="1" i="1" dirty="0">
                          <a:solidFill>
                            <a:srgbClr val="FF0000"/>
                          </a:solidFill>
                          <a:latin typeface="Cambria Math"/>
                        </a:rPr>
                        <m:t>𝒔</m:t>
                      </m:r>
                      <m:r>
                        <a:rPr lang="en-CA" altLang="zh-CN" sz="1013" b="1" i="1" dirty="0">
                          <a:solidFill>
                            <a:srgbClr val="FF0000"/>
                          </a:solidFill>
                          <a:latin typeface="Cambria Math"/>
                        </a:rPr>
                        <m:t>(</m:t>
                      </m:r>
                      <m:r>
                        <a:rPr lang="en-CA" altLang="zh-CN" sz="1013" b="1" i="1" dirty="0">
                          <a:solidFill>
                            <a:srgbClr val="FF0000"/>
                          </a:solidFill>
                          <a:latin typeface="Cambria Math"/>
                        </a:rPr>
                        <m:t>𝒉</m:t>
                      </m:r>
                      <m:r>
                        <a:rPr lang="en-CA" altLang="zh-CN" sz="1013" b="1" i="1" dirty="0">
                          <a:solidFill>
                            <a:srgbClr val="FF0000"/>
                          </a:solidFill>
                          <a:latin typeface="Cambria Math"/>
                        </a:rPr>
                        <m:t>) = </m:t>
                      </m:r>
                      <m:func>
                        <m:funcPr>
                          <m:ctrlPr>
                            <a:rPr lang="en-CA" altLang="zh-CN" sz="1013" b="1" i="1" dirty="0">
                              <a:solidFill>
                                <a:srgbClr val="FF0000"/>
                              </a:solidFill>
                              <a:latin typeface="Cambria Math" panose="02040503050406030204" pitchFamily="18" charset="0"/>
                            </a:rPr>
                          </m:ctrlPr>
                        </m:funcPr>
                        <m:fName>
                          <m:sSub>
                            <m:sSubPr>
                              <m:ctrlPr>
                                <a:rPr lang="en-CA" altLang="zh-CN" sz="1013" b="1" i="1" dirty="0">
                                  <a:solidFill>
                                    <a:srgbClr val="FF0000"/>
                                  </a:solidFill>
                                  <a:latin typeface="Cambria Math" panose="02040503050406030204" pitchFamily="18" charset="0"/>
                                </a:rPr>
                              </m:ctrlPr>
                            </m:sSubPr>
                            <m:e>
                              <m:r>
                                <m:rPr>
                                  <m:sty m:val="p"/>
                                </m:rPr>
                                <a:rPr lang="en-CA" altLang="zh-CN" sz="1013" dirty="0">
                                  <a:solidFill>
                                    <a:srgbClr val="FF0000"/>
                                  </a:solidFill>
                                  <a:latin typeface="Cambria Math"/>
                                </a:rPr>
                                <m:t>log</m:t>
                              </m:r>
                            </m:e>
                            <m:sub>
                              <m:r>
                                <a:rPr lang="en-CA" altLang="zh-CN" sz="1013" b="1" i="1" dirty="0">
                                  <a:solidFill>
                                    <a:srgbClr val="FF0000"/>
                                  </a:solidFill>
                                  <a:latin typeface="Cambria Math"/>
                                </a:rPr>
                                <m:t>𝑲</m:t>
                              </m:r>
                            </m:sub>
                          </m:sSub>
                        </m:fName>
                        <m:e>
                          <m:d>
                            <m:dPr>
                              <m:ctrlPr>
                                <a:rPr lang="en-CA" altLang="zh-CN" sz="1013" b="1" i="1" dirty="0">
                                  <a:solidFill>
                                    <a:srgbClr val="FF0000"/>
                                  </a:solidFill>
                                  <a:latin typeface="Cambria Math" panose="02040503050406030204" pitchFamily="18" charset="0"/>
                                </a:rPr>
                              </m:ctrlPr>
                            </m:dPr>
                            <m:e>
                              <m:r>
                                <a:rPr lang="en-CA" altLang="zh-CN" sz="1013" b="1" dirty="0">
                                  <a:solidFill>
                                    <a:srgbClr val="FF0000"/>
                                  </a:solidFill>
                                  <a:latin typeface="Cambria Math"/>
                                </a:rPr>
                                <m:t>𝛀</m:t>
                              </m:r>
                              <m:d>
                                <m:dPr>
                                  <m:ctrlPr>
                                    <a:rPr lang="en-CA" altLang="zh-CN" sz="1013" b="1" i="1" dirty="0">
                                      <a:solidFill>
                                        <a:srgbClr val="FF0000"/>
                                      </a:solidFill>
                                      <a:latin typeface="Cambria Math" panose="02040503050406030204" pitchFamily="18" charset="0"/>
                                    </a:rPr>
                                  </m:ctrlPr>
                                </m:dPr>
                                <m:e>
                                  <m:r>
                                    <a:rPr lang="en-US" altLang="zh-CN" sz="1013" b="1" i="1" dirty="0">
                                      <a:solidFill>
                                        <a:srgbClr val="FF0000"/>
                                      </a:solidFill>
                                      <a:latin typeface="Cambria Math"/>
                                    </a:rPr>
                                    <m:t>𝒉</m:t>
                                  </m:r>
                                </m:e>
                              </m:d>
                            </m:e>
                          </m:d>
                        </m:e>
                      </m:func>
                    </m:oMath>
                  </m:oMathPara>
                </a14:m>
                <a:endParaRPr lang="zh-CN" altLang="en-US" sz="1013" dirty="0">
                  <a:latin typeface="Times" panose="02020603050405020304" pitchFamily="18" charset="0"/>
                  <a:cs typeface="Times" panose="02020603050405020304" pitchFamily="18" charset="0"/>
                </a:endParaRPr>
              </a:p>
            </p:txBody>
          </p:sp>
        </mc:Choice>
        <mc:Fallback xmlns="">
          <p:sp>
            <p:nvSpPr>
              <p:cNvPr id="42" name="矩形 41">
                <a:extLst>
                  <a:ext uri="{FF2B5EF4-FFF2-40B4-BE49-F238E27FC236}">
                    <a16:creationId xmlns:a16="http://schemas.microsoft.com/office/drawing/2014/main" id="{B15DCE08-7D2A-431E-9180-ABE9848B9A0B}"/>
                  </a:ext>
                </a:extLst>
              </p:cNvPr>
              <p:cNvSpPr>
                <a:spLocks noRot="1" noChangeAspect="1" noMove="1" noResize="1" noEditPoints="1" noAdjustHandles="1" noChangeArrowheads="1" noChangeShapeType="1" noTextEdit="1"/>
              </p:cNvSpPr>
              <p:nvPr/>
            </p:nvSpPr>
            <p:spPr>
              <a:xfrm>
                <a:off x="5885270" y="3736084"/>
                <a:ext cx="1357616" cy="268279"/>
              </a:xfrm>
              <a:prstGeom prst="rect">
                <a:avLst/>
              </a:prstGeom>
              <a:blipFill>
                <a:blip r:embed="rId8"/>
                <a:stretch>
                  <a:fillRect b="-227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33280728"/>
      </p:ext>
    </p:extLst>
  </p:cSld>
  <p:clrMapOvr>
    <a:masterClrMapping/>
  </p:clrMapOvr>
  <mc:AlternateContent xmlns:mc="http://schemas.openxmlformats.org/markup-compatibility/2006" xmlns:p14="http://schemas.microsoft.com/office/powerpoint/2010/main">
    <mc:Choice Requires="p14">
      <p:transition spd="slow" p14:dur="2000" advTm="30286"/>
    </mc:Choice>
    <mc:Fallback xmlns="">
      <p:transition spd="slow" advTm="3028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69BFEC-2F02-4885-8A6D-598C308BB312}"/>
              </a:ext>
            </a:extLst>
          </p:cNvPr>
          <p:cNvSpPr>
            <a:spLocks noGrp="1"/>
          </p:cNvSpPr>
          <p:nvPr>
            <p:ph type="title"/>
          </p:nvPr>
        </p:nvSpPr>
        <p:spPr/>
        <p:txBody>
          <a:bodyPr>
            <a:normAutofit fontScale="90000"/>
          </a:bodyPr>
          <a:lstStyle/>
          <a:p>
            <a:r>
              <a:rPr lang="en-US" altLang="zh-CN" dirty="0">
                <a:latin typeface="Times" panose="02020603050405020304" pitchFamily="18" charset="0"/>
                <a:cs typeface="Times" panose="02020603050405020304" pitchFamily="18" charset="0"/>
              </a:rPr>
              <a:t>Result:</a:t>
            </a:r>
            <a:br>
              <a:rPr lang="en-US" altLang="zh-CN" dirty="0">
                <a:latin typeface="Times" panose="02020603050405020304" pitchFamily="18" charset="0"/>
                <a:cs typeface="Times" panose="02020603050405020304" pitchFamily="18" charset="0"/>
              </a:rPr>
            </a:br>
            <a:r>
              <a:rPr lang="en-US" altLang="zh-CN" dirty="0">
                <a:latin typeface="Times" panose="02020603050405020304" pitchFamily="18" charset="0"/>
                <a:cs typeface="Times" panose="02020603050405020304" pitchFamily="18" charset="0"/>
              </a:rPr>
              <a:t>National level</a:t>
            </a:r>
            <a:endParaRPr lang="zh-CN" altLang="en-US" dirty="0">
              <a:latin typeface="Times" panose="02020603050405020304" pitchFamily="18" charset="0"/>
              <a:cs typeface="Times" panose="02020603050405020304" pitchFamily="18" charset="0"/>
            </a:endParaRPr>
          </a:p>
        </p:txBody>
      </p:sp>
      <p:sp>
        <p:nvSpPr>
          <p:cNvPr id="3" name="内容占位符 2">
            <a:extLst>
              <a:ext uri="{FF2B5EF4-FFF2-40B4-BE49-F238E27FC236}">
                <a16:creationId xmlns:a16="http://schemas.microsoft.com/office/drawing/2014/main" id="{4DB63B86-0285-4958-8450-14B6DBFE8A7B}"/>
              </a:ext>
            </a:extLst>
          </p:cNvPr>
          <p:cNvSpPr>
            <a:spLocks noGrp="1"/>
          </p:cNvSpPr>
          <p:nvPr>
            <p:ph idx="1"/>
          </p:nvPr>
        </p:nvSpPr>
        <p:spPr/>
        <p:txBody>
          <a:bodyPr/>
          <a:lstStyle/>
          <a:p>
            <a:r>
              <a:rPr lang="en-US" altLang="zh-CN" dirty="0">
                <a:latin typeface="Times" panose="02020603050405020304" pitchFamily="18" charset="0"/>
                <a:cs typeface="Times" panose="02020603050405020304" pitchFamily="18" charset="0"/>
              </a:rPr>
              <a:t>Open system                                                  Closed system</a:t>
            </a:r>
          </a:p>
          <a:p>
            <a:endParaRPr lang="en-US" altLang="zh-CN" dirty="0">
              <a:latin typeface="Times" panose="02020603050405020304" pitchFamily="18" charset="0"/>
              <a:cs typeface="Times" panose="02020603050405020304" pitchFamily="18" charset="0"/>
            </a:endParaRPr>
          </a:p>
          <a:p>
            <a:endParaRPr lang="zh-CN" altLang="en-US" dirty="0">
              <a:latin typeface="Times" panose="02020603050405020304" pitchFamily="18" charset="0"/>
              <a:cs typeface="Times" panose="02020603050405020304" pitchFamily="18" charset="0"/>
            </a:endParaRPr>
          </a:p>
        </p:txBody>
      </p:sp>
      <p:graphicFrame>
        <p:nvGraphicFramePr>
          <p:cNvPr id="7" name="图表 6">
            <a:extLst>
              <a:ext uri="{FF2B5EF4-FFF2-40B4-BE49-F238E27FC236}">
                <a16:creationId xmlns:a16="http://schemas.microsoft.com/office/drawing/2014/main" id="{00000000-0008-0000-0000-000004000000}"/>
              </a:ext>
            </a:extLst>
          </p:cNvPr>
          <p:cNvGraphicFramePr/>
          <p:nvPr>
            <p:extLst>
              <p:ext uri="{D42A27DB-BD31-4B8C-83A1-F6EECF244321}">
                <p14:modId xmlns:p14="http://schemas.microsoft.com/office/powerpoint/2010/main" val="1500053430"/>
              </p:ext>
            </p:extLst>
          </p:nvPr>
        </p:nvGraphicFramePr>
        <p:xfrm>
          <a:off x="542925" y="1900237"/>
          <a:ext cx="3219450" cy="26050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图表 7">
            <a:extLst>
              <a:ext uri="{FF2B5EF4-FFF2-40B4-BE49-F238E27FC236}">
                <a16:creationId xmlns:a16="http://schemas.microsoft.com/office/drawing/2014/main" id="{00000000-0008-0000-0000-000007000000}"/>
              </a:ext>
            </a:extLst>
          </p:cNvPr>
          <p:cNvGraphicFramePr/>
          <p:nvPr>
            <p:extLst>
              <p:ext uri="{D42A27DB-BD31-4B8C-83A1-F6EECF244321}">
                <p14:modId xmlns:p14="http://schemas.microsoft.com/office/powerpoint/2010/main" val="760181347"/>
              </p:ext>
            </p:extLst>
          </p:nvPr>
        </p:nvGraphicFramePr>
        <p:xfrm>
          <a:off x="4622800" y="1926431"/>
          <a:ext cx="3302000" cy="2539207"/>
        </p:xfrm>
        <a:graphic>
          <a:graphicData uri="http://schemas.openxmlformats.org/drawingml/2006/chart">
            <c:chart xmlns:c="http://schemas.openxmlformats.org/drawingml/2006/chart" xmlns:r="http://schemas.openxmlformats.org/officeDocument/2006/relationships" r:id="rId3"/>
          </a:graphicData>
        </a:graphic>
      </p:graphicFrame>
      <p:sp>
        <p:nvSpPr>
          <p:cNvPr id="10" name="思想气泡: 云 9">
            <a:extLst>
              <a:ext uri="{FF2B5EF4-FFF2-40B4-BE49-F238E27FC236}">
                <a16:creationId xmlns:a16="http://schemas.microsoft.com/office/drawing/2014/main" id="{6929D2A0-E264-46DF-812E-19FB6D248715}"/>
              </a:ext>
            </a:extLst>
          </p:cNvPr>
          <p:cNvSpPr/>
          <p:nvPr/>
        </p:nvSpPr>
        <p:spPr>
          <a:xfrm>
            <a:off x="3581400" y="1369219"/>
            <a:ext cx="1104900" cy="631031"/>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Why?</a:t>
            </a:r>
            <a:endParaRPr lang="zh-CN" altLang="en-US" dirty="0"/>
          </a:p>
        </p:txBody>
      </p:sp>
      <p:cxnSp>
        <p:nvCxnSpPr>
          <p:cNvPr id="12" name="直接箭头连接符 11">
            <a:extLst>
              <a:ext uri="{FF2B5EF4-FFF2-40B4-BE49-F238E27FC236}">
                <a16:creationId xmlns:a16="http://schemas.microsoft.com/office/drawing/2014/main" id="{52A417A6-AFF1-4A7F-9F09-FF52383FF708}"/>
              </a:ext>
            </a:extLst>
          </p:cNvPr>
          <p:cNvCxnSpPr/>
          <p:nvPr/>
        </p:nvCxnSpPr>
        <p:spPr>
          <a:xfrm flipV="1">
            <a:off x="2997200" y="1926431"/>
            <a:ext cx="793750" cy="127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直接箭头连接符 13">
            <a:extLst>
              <a:ext uri="{FF2B5EF4-FFF2-40B4-BE49-F238E27FC236}">
                <a16:creationId xmlns:a16="http://schemas.microsoft.com/office/drawing/2014/main" id="{CD2E21FA-9CBD-4F0B-BDC4-F0E34BE1BC33}"/>
              </a:ext>
            </a:extLst>
          </p:cNvPr>
          <p:cNvCxnSpPr>
            <a:cxnSpLocks/>
          </p:cNvCxnSpPr>
          <p:nvPr/>
        </p:nvCxnSpPr>
        <p:spPr>
          <a:xfrm flipH="1" flipV="1">
            <a:off x="4686300" y="1587501"/>
            <a:ext cx="2857500" cy="14134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直接箭头连接符 15">
            <a:extLst>
              <a:ext uri="{FF2B5EF4-FFF2-40B4-BE49-F238E27FC236}">
                <a16:creationId xmlns:a16="http://schemas.microsoft.com/office/drawing/2014/main" id="{A7BD498C-EA16-4A4F-BD97-765909D49988}"/>
              </a:ext>
            </a:extLst>
          </p:cNvPr>
          <p:cNvCxnSpPr>
            <a:cxnSpLocks/>
          </p:cNvCxnSpPr>
          <p:nvPr/>
        </p:nvCxnSpPr>
        <p:spPr>
          <a:xfrm flipH="1" flipV="1">
            <a:off x="2912110" y="3239690"/>
            <a:ext cx="294640" cy="932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5E28BAA5-1F0B-42EA-9B14-D6644B544126}"/>
              </a:ext>
            </a:extLst>
          </p:cNvPr>
          <p:cNvCxnSpPr>
            <a:cxnSpLocks/>
          </p:cNvCxnSpPr>
          <p:nvPr/>
        </p:nvCxnSpPr>
        <p:spPr>
          <a:xfrm flipH="1" flipV="1">
            <a:off x="7543800" y="2815630"/>
            <a:ext cx="221615" cy="268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400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A91690-66C4-4657-8999-DE296E31466E}"/>
              </a:ext>
            </a:extLst>
          </p:cNvPr>
          <p:cNvSpPr>
            <a:spLocks noGrp="1"/>
          </p:cNvSpPr>
          <p:nvPr>
            <p:ph type="title"/>
          </p:nvPr>
        </p:nvSpPr>
        <p:spPr/>
        <p:txBody>
          <a:bodyPr>
            <a:normAutofit fontScale="90000"/>
          </a:bodyPr>
          <a:lstStyle/>
          <a:p>
            <a:r>
              <a:rPr lang="en-US" altLang="zh-CN" dirty="0">
                <a:latin typeface="Times" panose="02020603050405020304" pitchFamily="18" charset="0"/>
                <a:cs typeface="Times" panose="02020603050405020304" pitchFamily="18" charset="0"/>
              </a:rPr>
              <a:t>Result:</a:t>
            </a:r>
            <a:br>
              <a:rPr lang="en-US" altLang="zh-CN" dirty="0">
                <a:latin typeface="Times" panose="02020603050405020304" pitchFamily="18" charset="0"/>
                <a:cs typeface="Times" panose="02020603050405020304" pitchFamily="18" charset="0"/>
              </a:rPr>
            </a:br>
            <a:r>
              <a:rPr lang="en-US" altLang="zh-CN" dirty="0">
                <a:latin typeface="Times" panose="02020603050405020304" pitchFamily="18" charset="0"/>
                <a:cs typeface="Times" panose="02020603050405020304" pitchFamily="18" charset="0"/>
              </a:rPr>
              <a:t>Province level</a:t>
            </a:r>
            <a:endParaRPr lang="zh-CN" altLang="en-US" dirty="0">
              <a:latin typeface="Times" panose="02020603050405020304" pitchFamily="18" charset="0"/>
              <a:cs typeface="Times" panose="02020603050405020304" pitchFamily="18" charset="0"/>
            </a:endParaRPr>
          </a:p>
        </p:txBody>
      </p:sp>
      <p:pic>
        <p:nvPicPr>
          <p:cNvPr id="4" name="内容占位符 3">
            <a:extLst>
              <a:ext uri="{FF2B5EF4-FFF2-40B4-BE49-F238E27FC236}">
                <a16:creationId xmlns:a16="http://schemas.microsoft.com/office/drawing/2014/main" id="{694FB6D5-D593-4D88-B398-7E9027192B07}"/>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0900" y="1655763"/>
            <a:ext cx="3098800" cy="2713037"/>
          </a:xfrm>
          <a:prstGeom prst="rect">
            <a:avLst/>
          </a:prstGeom>
        </p:spPr>
      </p:pic>
      <p:pic>
        <p:nvPicPr>
          <p:cNvPr id="5" name="图片 4">
            <a:extLst>
              <a:ext uri="{FF2B5EF4-FFF2-40B4-BE49-F238E27FC236}">
                <a16:creationId xmlns:a16="http://schemas.microsoft.com/office/drawing/2014/main" id="{6A73C3B8-FC89-43A3-B193-EF9EE211934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711699" y="1655763"/>
            <a:ext cx="3162301" cy="2617153"/>
          </a:xfrm>
          <a:prstGeom prst="rect">
            <a:avLst/>
          </a:prstGeom>
        </p:spPr>
      </p:pic>
    </p:spTree>
    <p:extLst>
      <p:ext uri="{BB962C8B-B14F-4D97-AF65-F5344CB8AC3E}">
        <p14:creationId xmlns:p14="http://schemas.microsoft.com/office/powerpoint/2010/main" val="2415855861"/>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2947</TotalTime>
  <Words>471</Words>
  <Application>Microsoft Office PowerPoint</Application>
  <PresentationFormat>全屏显示(16:9)</PresentationFormat>
  <Paragraphs>119</Paragraphs>
  <Slides>14</Slides>
  <Notes>3</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等线</vt:lpstr>
      <vt:lpstr>等线 Light</vt:lpstr>
      <vt:lpstr>宋体</vt:lpstr>
      <vt:lpstr>Arial</vt:lpstr>
      <vt:lpstr>Calibri</vt:lpstr>
      <vt:lpstr>Calibri Light</vt:lpstr>
      <vt:lpstr>Cambria Math</vt:lpstr>
      <vt:lpstr>Franklin Gothic Demi Cond</vt:lpstr>
      <vt:lpstr>Times</vt:lpstr>
      <vt:lpstr>Times New Roman</vt:lpstr>
      <vt:lpstr>Office 主题​​</vt:lpstr>
      <vt:lpstr>Modelling of modern China economy from an information entropy perspective</vt:lpstr>
      <vt:lpstr>Content</vt:lpstr>
      <vt:lpstr>What is entropy</vt:lpstr>
      <vt:lpstr>Entropy and economics  </vt:lpstr>
      <vt:lpstr>Victor Yakovenko</vt:lpstr>
      <vt:lpstr>Methodology: Information Entropy </vt:lpstr>
      <vt:lpstr>Methodology:Entropic Index Formulation </vt:lpstr>
      <vt:lpstr>Result: National level</vt:lpstr>
      <vt:lpstr>Result: Province level</vt:lpstr>
      <vt:lpstr>Result: Province level</vt:lpstr>
      <vt:lpstr>Conclusion</vt:lpstr>
      <vt:lpstr>New economics: Biophysical economics</vt:lpstr>
      <vt:lpstr>Which are good indicators for economy?</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 建萍</dc:creator>
  <cp:lastModifiedBy>yj</cp:lastModifiedBy>
  <cp:revision>453</cp:revision>
  <dcterms:created xsi:type="dcterms:W3CDTF">2018-10-01T19:05:00Z</dcterms:created>
  <dcterms:modified xsi:type="dcterms:W3CDTF">2022-09-22T11:01:24Z</dcterms:modified>
</cp:coreProperties>
</file>