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710" r:id="rId2"/>
    <p:sldMasterId id="2147483739" r:id="rId3"/>
  </p:sldMasterIdLst>
  <p:sldIdLst>
    <p:sldId id="256" r:id="rId4"/>
    <p:sldId id="355" r:id="rId5"/>
    <p:sldId id="428" r:id="rId6"/>
    <p:sldId id="311" r:id="rId7"/>
    <p:sldId id="425" r:id="rId8"/>
    <p:sldId id="432" r:id="rId9"/>
    <p:sldId id="426" r:id="rId10"/>
    <p:sldId id="434" r:id="rId11"/>
    <p:sldId id="429" r:id="rId12"/>
    <p:sldId id="431" r:id="rId13"/>
    <p:sldId id="430" r:id="rId14"/>
    <p:sldId id="420" r:id="rId15"/>
    <p:sldId id="423" r:id="rId16"/>
    <p:sldId id="435" r:id="rId17"/>
    <p:sldId id="436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031A7-2D76-4AB3-A15F-57DA34478A64}" v="35" dt="2022-09-22T20:16:46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673"/>
  </p:normalViewPr>
  <p:slideViewPr>
    <p:cSldViewPr snapToGrid="0">
      <p:cViewPr varScale="1">
        <p:scale>
          <a:sx n="76" d="100"/>
          <a:sy n="76" d="100"/>
        </p:scale>
        <p:origin x="102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CD947E5-AAF2-4298-867E-9798FE01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49BB867-C48E-4B88-B610-90BFE3C0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6CB7580-19AE-4AB5-AFAF-17F7DC7B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787E-6502-4C6B-8BF8-32E19927E160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305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13DE-53A6-4159-8CA4-7C08CEC9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8EAC1-9866-42FD-A0C5-168686A3C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7F04-EF4D-4E0E-8E71-03AC96EF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8DB1-2DC5-4B83-9DF8-50113DC5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DA33-29F0-4DB5-A08F-7BF49DC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0767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38AE-4509-4A37-8C76-234544FB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533F-1F4A-4E61-9230-EC32C7AB6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2A1F-491D-48E8-8251-57D18317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C7CE-CF70-44F2-899D-4BCF70C9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2622-4369-4E04-BC73-4F6B86D5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897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5C03-09AF-4906-BF8B-CE2D9E6C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8A03-5D78-41DF-8399-725A69DB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98E8-7EB9-4373-BCB9-36DB4A8F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AAB7-32EC-407A-B439-8F44121C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9AB2B-A4CE-437B-B8D2-CD43FE64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8727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2649-3C41-44CF-B449-C2578DE9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3C47-D207-4195-9469-164372703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0A3F4-6725-4A11-9A86-9C3FD7D0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129A1-91F9-4300-8488-CB4BF6B1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3BB4-F3A9-46F7-8A64-EB144139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65447-F291-40E7-A6ED-A39CCB3F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128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CC9B-EE16-4A77-833A-BE1AB73B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172E0-BEE9-4F6B-8FDC-BE0C8D9C3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32ECE-296D-42EB-8190-154F941A0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C147A-52B1-40EF-918A-C0D2767DF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A7984-07A3-4864-9BAC-791446ACE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D84AE-979D-4C6C-8898-BD2788E3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6FFFA-50D4-4981-8169-45D2B41C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E79D2-9C50-445C-B765-C79A2264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2314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FA98-EBCE-413C-BDF8-65612802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92D60-EC09-4F07-8A75-3E1C9B90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D904F-D1ED-4167-AD5B-0BDCA31A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4DFF9-2DF8-47E8-9A32-4CC0602B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0436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DCA0F-210B-4FA5-BEC8-6E9EF125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E89D5-B265-4D25-838A-BACD23B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C9159-5FC7-463C-8737-ADD0ACC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4383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6AE0-9D7A-4EE0-90A0-D56AD4F8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42E7-E771-4BA2-9B0E-2E580F25B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3D1C4-6014-44B6-B1D1-1E4A09E63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B57EB-D679-4FEF-B849-91453798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7F58-B5B2-46CB-A7BB-B9BC12A0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DF1D-43E7-4C0F-805F-C587BB8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3355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6607-34EA-40C5-B767-7A8B0DA4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8820C-54E8-4A48-A066-91080D892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BAE3E-BE67-493F-B483-9B5DF6E2A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88549-294E-4068-8E84-DDD57091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EC910-2A8C-4C8C-A617-ADD19D23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3FFD-15B8-48F0-ADFA-9B6E05A1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7387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A688-0BE6-41CA-8E30-BE0AB90F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0730C-2F67-47BE-9068-DA431CF58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EE0B-3963-4503-8FD5-A6F8528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4102-2F9B-428A-9AAA-30FA9EF3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13B8D-E222-42C7-BB6A-C5944FBA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7302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90F1E-008D-4E85-A3A1-7D89C5C47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B8FC-66A6-4E01-A585-55D9D6B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C3F2-0248-4DCD-BA5C-2D09D5D6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D29C8-EE7D-442E-B353-AE990EAF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A74AC-E46D-4016-A88E-8A1D4CF1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0325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57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4" name="MSIPCMContentMarking" descr="{&quot;HashCode&quot;:-819211738,&quot;Placement&quot;:&quot;Header&quot;,&quot;Top&quot;:0.0,&quot;Left&quot;:858.2313,&quot;SlideWidth&quot;:960,&quot;SlideHeight&quot;:540}">
            <a:extLst>
              <a:ext uri="{FF2B5EF4-FFF2-40B4-BE49-F238E27FC236}">
                <a16:creationId xmlns:a16="http://schemas.microsoft.com/office/drawing/2014/main" id="{B89B4802-8BB4-4595-B930-3AD2C0115570}"/>
              </a:ext>
            </a:extLst>
          </p:cNvPr>
          <p:cNvSpPr txBox="1"/>
          <p:nvPr userDrawn="1"/>
        </p:nvSpPr>
        <p:spPr>
          <a:xfrm>
            <a:off x="10899538" y="0"/>
            <a:ext cx="129246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t-LT" sz="1000">
                <a:solidFill>
                  <a:srgbClr val="000000"/>
                </a:solidFill>
                <a:latin typeface="Calibri" panose="020F0502020204030204" pitchFamily="34" charset="0"/>
              </a:rPr>
              <a:t>VIEŠO NAUDOJIMO</a:t>
            </a:r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  <p:sldLayoutId id="214748373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MSIPCMContentMarking" descr="{&quot;HashCode&quot;:-819211738,&quot;Placement&quot;:&quot;Header&quot;,&quot;Top&quot;:0.0,&quot;Left&quot;:858.2313,&quot;SlideWidth&quot;:960,&quot;SlideHeight&quot;:540}">
            <a:extLst>
              <a:ext uri="{FF2B5EF4-FFF2-40B4-BE49-F238E27FC236}">
                <a16:creationId xmlns:a16="http://schemas.microsoft.com/office/drawing/2014/main" id="{D97265C1-381F-4BEE-9BC9-9F74693B109A}"/>
              </a:ext>
            </a:extLst>
          </p:cNvPr>
          <p:cNvSpPr txBox="1"/>
          <p:nvPr userDrawn="1"/>
        </p:nvSpPr>
        <p:spPr>
          <a:xfrm>
            <a:off x="10899538" y="0"/>
            <a:ext cx="129246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t-LT" sz="1000">
                <a:solidFill>
                  <a:srgbClr val="000000"/>
                </a:solidFill>
                <a:latin typeface="Calibri" panose="020F0502020204030204" pitchFamily="34" charset="0"/>
              </a:rPr>
              <a:t>VIEŠO NAUDOJIMO</a:t>
            </a:r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A0C12-2E67-4451-B731-8FEEBB64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308C9-3808-41D5-AC93-09294D4E1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815A-3D14-4AE0-8ED1-F2F083D87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BC35-73EF-40CF-BF99-E59BE42956BB}" type="datetimeFigureOut">
              <a:rPr lang="lt-LT" smtClean="0"/>
              <a:t>2022-09-29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7DCF-4F28-4483-A422-2885DF7A0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86AD3-27E4-487E-851E-40DE25189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149A-52CC-4969-B43A-4F3CB470A0CE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3D1C1-2B59-42C5-8282-C00BFECBCFF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FACFE2-61A6-488B-98EF-DC374BA62FFF}"/>
              </a:ext>
            </a:extLst>
          </p:cNvPr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MSIPCMContentMarking" descr="{&quot;HashCode&quot;:-819211738,&quot;Placement&quot;:&quot;Header&quot;,&quot;Top&quot;:0.0,&quot;Left&quot;:858.2313,&quot;SlideWidth&quot;:960,&quot;SlideHeight&quot;:540}">
            <a:extLst>
              <a:ext uri="{FF2B5EF4-FFF2-40B4-BE49-F238E27FC236}">
                <a16:creationId xmlns:a16="http://schemas.microsoft.com/office/drawing/2014/main" id="{4596C2D0-EF90-42CF-AFDC-8902A79259E0}"/>
              </a:ext>
            </a:extLst>
          </p:cNvPr>
          <p:cNvSpPr txBox="1"/>
          <p:nvPr userDrawn="1"/>
        </p:nvSpPr>
        <p:spPr>
          <a:xfrm>
            <a:off x="10899538" y="0"/>
            <a:ext cx="129246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t-LT" sz="1000">
                <a:solidFill>
                  <a:srgbClr val="000000"/>
                </a:solidFill>
                <a:latin typeface="Calibri" panose="020F0502020204030204" pitchFamily="34" charset="0"/>
              </a:rPr>
              <a:t>VIEŠO NAUDOJIMO</a:t>
            </a:r>
          </a:p>
        </p:txBody>
      </p:sp>
    </p:spTree>
    <p:extLst>
      <p:ext uri="{BB962C8B-B14F-4D97-AF65-F5344CB8AC3E}">
        <p14:creationId xmlns:p14="http://schemas.microsoft.com/office/powerpoint/2010/main" val="269536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sbc.tech/" TargetMode="External"/><Relationship Id="rId2" Type="http://schemas.openxmlformats.org/officeDocument/2006/relationships/hyperlink" Target="http://www.msbc2019.mii.vu.lt/" TargetMode="Externa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sbc-tech/" TargetMode="Externa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335744"/>
            <a:ext cx="9482593" cy="200202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International &amp; European Conference </a:t>
            </a:r>
            <a:br>
              <a:rPr lang="en-US" sz="2400" b="1" dirty="0"/>
            </a:br>
            <a:r>
              <a:rPr lang="en-US" sz="4000" b="1" dirty="0"/>
              <a:t>Modelling &amp; Simulation of Social-</a:t>
            </a:r>
            <a:r>
              <a:rPr lang="en-US" sz="4000" b="1" dirty="0" err="1"/>
              <a:t>Behavioural</a:t>
            </a:r>
            <a:r>
              <a:rPr lang="en-US" sz="4000" b="1" dirty="0"/>
              <a:t> Phenomena in Creative Societies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600" b="1" dirty="0"/>
              <a:t>Closing Session</a:t>
            </a:r>
            <a:br>
              <a:rPr lang="en-US" sz="3600" b="1" dirty="0"/>
            </a:br>
            <a:r>
              <a:rPr lang="en-US" sz="3600" b="1" dirty="0"/>
              <a:t>September 23,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EF21A-6FC0-4773-9E68-524483EB5C84}"/>
              </a:ext>
            </a:extLst>
          </p:cNvPr>
          <p:cNvSpPr txBox="1"/>
          <p:nvPr/>
        </p:nvSpPr>
        <p:spPr>
          <a:xfrm>
            <a:off x="4462253" y="4699324"/>
            <a:ext cx="6977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Prof. </a:t>
            </a:r>
            <a:r>
              <a:rPr lang="en-US" sz="3200" dirty="0" err="1">
                <a:cs typeface="Arial" panose="020B0604020202020204" pitchFamily="34" charset="0"/>
              </a:rPr>
              <a:t>habil</a:t>
            </a:r>
            <a:r>
              <a:rPr lang="en-US" sz="3200" dirty="0">
                <a:cs typeface="Arial" panose="020B0604020202020204" pitchFamily="34" charset="0"/>
              </a:rPr>
              <a:t>. dr. Leonidas </a:t>
            </a:r>
            <a:r>
              <a:rPr lang="en-US" sz="3200" dirty="0" err="1">
                <a:cs typeface="Arial" panose="020B0604020202020204" pitchFamily="34" charset="0"/>
              </a:rPr>
              <a:t>Sakalauskas</a:t>
            </a:r>
            <a:endParaRPr lang="lt-LT" sz="3200" dirty="0">
              <a:cs typeface="Arial" panose="020B0604020202020204" pitchFamily="34" charset="0"/>
            </a:endParaRPr>
          </a:p>
          <a:p>
            <a:pPr algn="ctr"/>
            <a:r>
              <a:rPr lang="lt-LT" sz="3200" dirty="0">
                <a:cs typeface="Arial" panose="020B0604020202020204" pitchFamily="34" charset="0"/>
              </a:rPr>
              <a:t>Vilnius Gediminas Technical University Lithuania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5" y="3968015"/>
            <a:ext cx="3956137" cy="2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9C697-2CCD-4986-9AF3-60913C471B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052" y="2114242"/>
            <a:ext cx="6188766" cy="35974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We live in a </a:t>
            </a:r>
            <a:r>
              <a:rPr lang="en-US" b="1" dirty="0"/>
              <a:t>time after the peak</a:t>
            </a:r>
            <a:r>
              <a:rPr lang="en-US" dirty="0"/>
              <a:t> of world development prognoses (D. Meadows “Limits of Growth”), which distinguishes by the decrease in important indicators for people. </a:t>
            </a:r>
          </a:p>
          <a:p>
            <a:pPr marL="0" indent="0" algn="just">
              <a:buNone/>
            </a:pPr>
            <a:r>
              <a:rPr lang="en-US" dirty="0"/>
              <a:t>The quality of life is forecasted to decrease, and data statistics show that the </a:t>
            </a:r>
            <a:r>
              <a:rPr lang="en-US" b="1" dirty="0"/>
              <a:t>pessimistic predictions are becoming true</a:t>
            </a:r>
            <a:r>
              <a:rPr lang="en-US" dirty="0"/>
              <a:t>.</a:t>
            </a:r>
            <a:endParaRPr lang="lt-LT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FA71ED6-8806-4CDE-ACCA-58AE15B4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66" y="1686777"/>
            <a:ext cx="5084073" cy="44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7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41870"/>
            <a:ext cx="10750826" cy="3403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growing challenges of </a:t>
            </a:r>
            <a:r>
              <a:rPr lang="en-US" b="1" dirty="0"/>
              <a:t>societal sustainability, social complexity, </a:t>
            </a:r>
            <a:r>
              <a:rPr lang="en-US" b="1" dirty="0" err="1"/>
              <a:t>behavioural</a:t>
            </a:r>
            <a:r>
              <a:rPr lang="en-US" b="1" dirty="0"/>
              <a:t> operations research, and cohesion</a:t>
            </a:r>
            <a:r>
              <a:rPr lang="en-US" dirty="0"/>
              <a:t> are becoming more and more acknowledged worldwide. </a:t>
            </a:r>
          </a:p>
          <a:p>
            <a:pPr marL="0" indent="0">
              <a:buNone/>
            </a:pPr>
            <a:r>
              <a:rPr lang="en-US" dirty="0"/>
              <a:t>However, there is a </a:t>
            </a:r>
            <a:r>
              <a:rPr lang="en-US" b="1" dirty="0"/>
              <a:t>conceptual and analytical gap</a:t>
            </a:r>
            <a:r>
              <a:rPr lang="en-US" dirty="0"/>
              <a:t> in understanding the driving forces behind it. 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Calibri" panose="020F0502020204030204" pitchFamily="34" charset="0"/>
              </a:rPr>
              <a:t>MSBC-20xx conferences pursue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bridging</a:t>
            </a:r>
            <a:r>
              <a:rPr lang="en-US" sz="2800" dirty="0">
                <a:effectLst/>
                <a:ea typeface="Calibri" panose="020F0502020204030204" pitchFamily="34" charset="0"/>
              </a:rPr>
              <a:t> the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computer science and OR</a:t>
            </a:r>
            <a:r>
              <a:rPr lang="en-US" sz="2800" dirty="0">
                <a:effectLst/>
                <a:ea typeface="Calibri" panose="020F0502020204030204" pitchFamily="34" charset="0"/>
              </a:rPr>
              <a:t> with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 social sciences and humanities</a:t>
            </a:r>
            <a:r>
              <a:rPr lang="en-US" sz="2800" dirty="0">
                <a:effectLst/>
                <a:ea typeface="Calibri" panose="020F0502020204030204" pitchFamily="34" charset="0"/>
              </a:rPr>
              <a:t>.</a:t>
            </a:r>
          </a:p>
          <a:p>
            <a:pPr marL="0" lvl="1" indent="0" algn="just">
              <a:buNone/>
            </a:pP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en-US" sz="2800" dirty="0"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0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41948" y="1329605"/>
            <a:ext cx="11161734" cy="3829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Thorough </a:t>
            </a:r>
            <a:r>
              <a:rPr lang="en-US" b="1" dirty="0"/>
              <a:t>multidisciplinary research efforts are in demand</a:t>
            </a:r>
            <a:r>
              <a:rPr lang="en-US" dirty="0"/>
              <a:t>, starting from concepts and models, and ending with recommendation and decision support systems.</a:t>
            </a:r>
          </a:p>
          <a:p>
            <a:pPr marL="0" indent="0">
              <a:buNone/>
            </a:pPr>
            <a:r>
              <a:rPr lang="lt-LT" dirty="0"/>
              <a:t>It is natural to assume that in the current </a:t>
            </a:r>
            <a:r>
              <a:rPr lang="lt-LT" dirty="0" err="1"/>
              <a:t>historical</a:t>
            </a:r>
            <a:r>
              <a:rPr lang="lt-LT" dirty="0"/>
              <a:t> </a:t>
            </a:r>
            <a:r>
              <a:rPr lang="lt-LT" dirty="0" err="1"/>
              <a:t>time</a:t>
            </a:r>
            <a:r>
              <a:rPr lang="lt-LT" dirty="0"/>
              <a:t> when many delicate socio-political challenges have to be dealt with once again, it is important </a:t>
            </a:r>
            <a:r>
              <a:rPr lang="lt-LT" b="1" dirty="0"/>
              <a:t>to resort to OR to overcome those challenges</a:t>
            </a:r>
            <a:r>
              <a:rPr lang="lt-LT" dirty="0"/>
              <a:t>.  </a:t>
            </a:r>
            <a:endParaRPr lang="en-US" dirty="0"/>
          </a:p>
          <a:p>
            <a:pPr marL="0" indent="0">
              <a:buNone/>
            </a:pPr>
            <a:r>
              <a:rPr lang="lt-LT" dirty="0"/>
              <a:t>In this regard, </a:t>
            </a:r>
            <a:r>
              <a:rPr lang="lt-LT" b="1" dirty="0"/>
              <a:t>simple and universally acceptable assumptions</a:t>
            </a:r>
            <a:r>
              <a:rPr lang="lt-LT" dirty="0"/>
              <a:t> behind OR need to be </a:t>
            </a:r>
            <a:r>
              <a:rPr lang="lt-LT" dirty="0" err="1"/>
              <a:t>formulated</a:t>
            </a:r>
            <a:r>
              <a:rPr lang="en-US" dirty="0"/>
              <a:t> to address </a:t>
            </a:r>
            <a:r>
              <a:rPr lang="lt-LT" dirty="0" err="1"/>
              <a:t>the</a:t>
            </a:r>
            <a:r>
              <a:rPr lang="lt-LT" dirty="0"/>
              <a:t> complex social-behavioural phenomena of today. </a:t>
            </a:r>
          </a:p>
          <a:p>
            <a:pPr marL="0" indent="0">
              <a:buNone/>
            </a:pPr>
            <a:r>
              <a:rPr lang="lt-LT" dirty="0" err="1"/>
              <a:t>Integration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MSBC-20xx </a:t>
            </a:r>
            <a:r>
              <a:rPr lang="lt-LT" dirty="0" err="1"/>
              <a:t>and</a:t>
            </a:r>
            <a:r>
              <a:rPr lang="lt-LT" dirty="0"/>
              <a:t> COMPRAM </a:t>
            </a:r>
            <a:r>
              <a:rPr lang="lt-LT" dirty="0" err="1"/>
              <a:t>methodologies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very</a:t>
            </a:r>
            <a:r>
              <a:rPr lang="lt-LT" dirty="0"/>
              <a:t> </a:t>
            </a:r>
            <a:r>
              <a:rPr lang="lt-LT" dirty="0" err="1"/>
              <a:t>perspective</a:t>
            </a:r>
            <a:r>
              <a:rPr lang="lt-LT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9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0FF68-3606-4638-B1D5-CA94EC53B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11836"/>
            <a:ext cx="10673219" cy="4698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T</a:t>
            </a:r>
            <a:r>
              <a:rPr lang="en-US" dirty="0"/>
              <a:t>he discussed </a:t>
            </a:r>
            <a:r>
              <a:rPr lang="en-US" b="1" dirty="0"/>
              <a:t>bridging</a:t>
            </a:r>
            <a:r>
              <a:rPr lang="en-US" dirty="0"/>
              <a:t> between</a:t>
            </a:r>
            <a:r>
              <a:rPr lang="lt-LT" dirty="0"/>
              <a:t> </a:t>
            </a:r>
            <a:r>
              <a:rPr lang="en-US" b="1" dirty="0"/>
              <a:t>social sciences and humanities </a:t>
            </a:r>
            <a:r>
              <a:rPr lang="lt-LT" dirty="0"/>
              <a:t>with </a:t>
            </a:r>
            <a:r>
              <a:rPr lang="lt-LT" b="1" dirty="0"/>
              <a:t>computer science</a:t>
            </a:r>
            <a:r>
              <a:rPr lang="en-US" b="1" dirty="0"/>
              <a:t> and OR </a:t>
            </a:r>
            <a:r>
              <a:rPr lang="en-US" dirty="0"/>
              <a:t>paves the way</a:t>
            </a:r>
            <a:r>
              <a:rPr lang="lt-LT" dirty="0"/>
              <a:t> </a:t>
            </a:r>
            <a:r>
              <a:rPr lang="lt-LT" dirty="0" err="1"/>
              <a:t>towards</a:t>
            </a:r>
            <a:r>
              <a:rPr lang="lt-LT" dirty="0"/>
              <a:t> </a:t>
            </a:r>
            <a:r>
              <a:rPr lang="en-US" dirty="0"/>
              <a:t>the development of </a:t>
            </a:r>
            <a:r>
              <a:rPr lang="en-US" i="1" dirty="0"/>
              <a:t>data-driven </a:t>
            </a:r>
            <a:r>
              <a:rPr lang="en-US" i="1" dirty="0" err="1"/>
              <a:t>operationalisation</a:t>
            </a:r>
            <a:r>
              <a:rPr lang="en-US" i="1" dirty="0"/>
              <a:t> for evidence-based </a:t>
            </a:r>
            <a:r>
              <a:rPr lang="lt-LT" i="1" dirty="0" err="1"/>
              <a:t>decisions</a:t>
            </a:r>
            <a:r>
              <a:rPr lang="lt-LT" i="1" dirty="0"/>
              <a:t> </a:t>
            </a:r>
            <a:r>
              <a:rPr lang="lt-LT" i="1" dirty="0" err="1"/>
              <a:t>and</a:t>
            </a:r>
            <a:r>
              <a:rPr lang="lt-LT" i="1" dirty="0"/>
              <a:t> </a:t>
            </a:r>
            <a:r>
              <a:rPr lang="lt-LT" i="1" dirty="0" err="1"/>
              <a:t>policies</a:t>
            </a:r>
            <a:r>
              <a:rPr lang="lt-LT" dirty="0"/>
              <a:t>, </a:t>
            </a:r>
            <a:r>
              <a:rPr lang="lt-LT" dirty="0" err="1"/>
              <a:t>using</a:t>
            </a:r>
            <a:r>
              <a:rPr lang="lt-LT" dirty="0"/>
              <a:t> </a:t>
            </a:r>
            <a:r>
              <a:rPr lang="lt-LT" dirty="0" err="1"/>
              <a:t>methods</a:t>
            </a:r>
            <a:r>
              <a:rPr lang="en-US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tools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b="1" dirty="0" err="1"/>
              <a:t>structural</a:t>
            </a:r>
            <a:r>
              <a:rPr lang="lt-LT" b="1" dirty="0"/>
              <a:t> </a:t>
            </a:r>
            <a:r>
              <a:rPr lang="lt-LT" b="1" dirty="0" err="1"/>
              <a:t>equation</a:t>
            </a:r>
            <a:r>
              <a:rPr lang="lt-LT" b="1" dirty="0"/>
              <a:t> </a:t>
            </a:r>
            <a:r>
              <a:rPr lang="lt-LT" b="1" dirty="0" err="1"/>
              <a:t>modelling</a:t>
            </a:r>
            <a:r>
              <a:rPr lang="lt-LT" b="1" dirty="0"/>
              <a:t>, </a:t>
            </a:r>
            <a:r>
              <a:rPr lang="lt-LT" b="1" dirty="0" err="1"/>
              <a:t>game</a:t>
            </a:r>
            <a:r>
              <a:rPr lang="lt-LT" b="1" dirty="0"/>
              <a:t> </a:t>
            </a:r>
            <a:r>
              <a:rPr lang="lt-LT" b="1" dirty="0" err="1"/>
              <a:t>theory</a:t>
            </a:r>
            <a:r>
              <a:rPr lang="en-US" b="1" dirty="0"/>
              <a:t>,</a:t>
            </a:r>
            <a:r>
              <a:rPr lang="lt-LT" b="1" dirty="0"/>
              <a:t> </a:t>
            </a:r>
            <a:r>
              <a:rPr lang="lt-LT" b="1" dirty="0" err="1"/>
              <a:t>and</a:t>
            </a:r>
            <a:r>
              <a:rPr lang="lt-LT" b="1" dirty="0"/>
              <a:t> </a:t>
            </a:r>
            <a:r>
              <a:rPr lang="lt-LT" b="1" dirty="0" err="1"/>
              <a:t>multi-agent</a:t>
            </a:r>
            <a:r>
              <a:rPr lang="lt-LT" b="1" dirty="0"/>
              <a:t> </a:t>
            </a:r>
            <a:r>
              <a:rPr lang="lt-LT" b="1" dirty="0" err="1"/>
              <a:t>modelling</a:t>
            </a:r>
            <a:r>
              <a:rPr lang="en-US" dirty="0"/>
              <a:t>. </a:t>
            </a:r>
            <a:endParaRPr lang="lt-LT" dirty="0"/>
          </a:p>
          <a:p>
            <a:pPr marL="0" indent="0" algn="just">
              <a:buNone/>
            </a:pPr>
            <a:r>
              <a:rPr lang="en-US" dirty="0"/>
              <a:t>In order to ensure that the future society is </a:t>
            </a:r>
            <a:r>
              <a:rPr lang="en-US" b="1" dirty="0"/>
              <a:t>united, creative and prosperous</a:t>
            </a:r>
            <a:r>
              <a:rPr lang="lt-LT" dirty="0"/>
              <a:t>,</a:t>
            </a:r>
            <a:r>
              <a:rPr lang="en-US" dirty="0"/>
              <a:t> and its members successfully reach the highest stage of the Maslow pyramid, that is, </a:t>
            </a:r>
            <a:r>
              <a:rPr lang="en-US" dirty="0" err="1"/>
              <a:t>self-realisation</a:t>
            </a:r>
            <a:r>
              <a:rPr lang="en-US" dirty="0"/>
              <a:t>, part of society's efforts should focus on </a:t>
            </a:r>
            <a:r>
              <a:rPr lang="en-US" b="1" dirty="0"/>
              <a:t>developing the multiple intelligence</a:t>
            </a:r>
            <a:r>
              <a:rPr lang="en-US" dirty="0"/>
              <a:t> of its members.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559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27" y="2865566"/>
            <a:ext cx="9053945" cy="1126868"/>
          </a:xfrm>
        </p:spPr>
        <p:txBody>
          <a:bodyPr/>
          <a:lstStyle/>
          <a:p>
            <a:pPr algn="ctr"/>
            <a:r>
              <a:rPr lang="en-US" sz="5400" b="1" dirty="0"/>
              <a:t>History and plans</a:t>
            </a:r>
            <a:endParaRPr lang="lt-LT" sz="5400" b="1" dirty="0"/>
          </a:p>
        </p:txBody>
      </p:sp>
    </p:spTree>
    <p:extLst>
      <p:ext uri="{BB962C8B-B14F-4D97-AF65-F5344CB8AC3E}">
        <p14:creationId xmlns:p14="http://schemas.microsoft.com/office/powerpoint/2010/main" val="11642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41870"/>
            <a:ext cx="10750826" cy="433346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>
                <a:ea typeface="Calibri" panose="020F0502020204030204" pitchFamily="34" charset="0"/>
              </a:rPr>
              <a:t>The 1</a:t>
            </a:r>
            <a:r>
              <a:rPr lang="en-US" sz="2800" baseline="30000" dirty="0">
                <a:ea typeface="Calibri" panose="020F0502020204030204" pitchFamily="34" charset="0"/>
              </a:rPr>
              <a:t>st</a:t>
            </a:r>
            <a:r>
              <a:rPr lang="en-US" sz="2800" dirty="0">
                <a:ea typeface="Calibri" panose="020F0502020204030204" pitchFamily="34" charset="0"/>
              </a:rPr>
              <a:t> International &amp; Euro Mini Conference MSBC-2019 took place on September 18-20, 2019, Vilnius, Lithuania, </a:t>
            </a:r>
            <a:r>
              <a:rPr lang="en-US" sz="2800" dirty="0">
                <a:ea typeface="Calibri" panose="020F0502020204030204" pitchFamily="34" charset="0"/>
                <a:hlinkClick r:id="rId2"/>
              </a:rPr>
              <a:t>http://www.msbc2019.mii.vu.lt</a:t>
            </a:r>
            <a:endParaRPr lang="en-US" sz="28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800" dirty="0">
                <a:ea typeface="Calibri" panose="020F0502020204030204" pitchFamily="34" charset="0"/>
              </a:rPr>
              <a:t>The 2</a:t>
            </a:r>
            <a:r>
              <a:rPr lang="en-US" sz="2800" baseline="30000" dirty="0">
                <a:ea typeface="Calibri" panose="020F0502020204030204" pitchFamily="34" charset="0"/>
              </a:rPr>
              <a:t>nd</a:t>
            </a:r>
            <a:r>
              <a:rPr lang="en-US" sz="2800" dirty="0">
                <a:ea typeface="Calibri" panose="020F0502020204030204" pitchFamily="34" charset="0"/>
              </a:rPr>
              <a:t> International &amp; European Conference MSBC-2022 took place on September 21-23, 2022, Vilnius, Lithuania, </a:t>
            </a:r>
            <a:r>
              <a:rPr lang="en-US" sz="2800" dirty="0">
                <a:ea typeface="Calibri" panose="020F0502020204030204" pitchFamily="34" charset="0"/>
                <a:hlinkClick r:id="rId3"/>
              </a:rPr>
              <a:t>http://msbc.tech</a:t>
            </a:r>
            <a:endParaRPr lang="en-US" sz="2800" dirty="0">
              <a:ea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800" dirty="0">
                <a:ea typeface="Calibri" panose="020F0502020204030204" pitchFamily="34" charset="0"/>
              </a:rPr>
              <a:t>The 3</a:t>
            </a:r>
            <a:r>
              <a:rPr lang="en-US" sz="2800" baseline="30000" dirty="0">
                <a:ea typeface="Calibri" panose="020F0502020204030204" pitchFamily="34" charset="0"/>
              </a:rPr>
              <a:t>rd</a:t>
            </a:r>
            <a:r>
              <a:rPr lang="en-US" sz="2800" dirty="0">
                <a:ea typeface="Calibri" panose="020F0502020204030204" pitchFamily="34" charset="0"/>
              </a:rPr>
              <a:t> International Conference MSBC-2024 is planned to be held on September 18-20, 2024 (</a:t>
            </a:r>
            <a:r>
              <a:rPr lang="en-US" sz="2800" i="1" dirty="0">
                <a:ea typeface="Calibri" panose="020F0502020204030204" pitchFamily="34" charset="0"/>
              </a:rPr>
              <a:t>in </a:t>
            </a:r>
            <a:r>
              <a:rPr lang="en-US" sz="2800" i="1" dirty="0" err="1">
                <a:ea typeface="Calibri" panose="020F0502020204030204" pitchFamily="34" charset="0"/>
              </a:rPr>
              <a:t>organisation</a:t>
            </a:r>
            <a:r>
              <a:rPr lang="en-US" sz="2800" i="1" dirty="0">
                <a:ea typeface="Calibri" panose="020F0502020204030204" pitchFamily="34" charset="0"/>
              </a:rPr>
              <a:t>; participation preferable in person</a:t>
            </a:r>
            <a:r>
              <a:rPr lang="en-US" sz="2800" dirty="0">
                <a:ea typeface="Calibri" panose="020F0502020204030204" pitchFamily="34" charset="0"/>
              </a:rPr>
              <a:t>)</a:t>
            </a:r>
          </a:p>
          <a:p>
            <a:pPr marL="0" lvl="1" indent="0" algn="just">
              <a:buNone/>
            </a:pP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3565" y="2025580"/>
            <a:ext cx="10740992" cy="296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About MSBC-2022</a:t>
            </a:r>
          </a:p>
          <a:p>
            <a:pPr marL="0" indent="0">
              <a:buNone/>
            </a:pPr>
            <a:r>
              <a:rPr lang="en-US" dirty="0"/>
              <a:t>Publications of MSBC-2022</a:t>
            </a:r>
          </a:p>
          <a:p>
            <a:pPr marL="0" indent="0">
              <a:buNone/>
            </a:pPr>
            <a:r>
              <a:rPr lang="en-US" dirty="0"/>
              <a:t>About MSBC-20xx conferences</a:t>
            </a:r>
          </a:p>
          <a:p>
            <a:pPr marL="0" indent="0">
              <a:buNone/>
            </a:pPr>
            <a:r>
              <a:rPr lang="en-US" dirty="0"/>
              <a:t>Mission of MSBC-20xx conferences</a:t>
            </a:r>
          </a:p>
          <a:p>
            <a:pPr marL="0" indent="0">
              <a:buNone/>
            </a:pPr>
            <a:r>
              <a:rPr lang="en-US" dirty="0"/>
              <a:t>History and plans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lt-LT" sz="2400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lt-LT" sz="2400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78003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565" y="513073"/>
            <a:ext cx="9053945" cy="1126868"/>
          </a:xfrm>
        </p:spPr>
        <p:txBody>
          <a:bodyPr/>
          <a:lstStyle/>
          <a:p>
            <a:r>
              <a:rPr lang="en-US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12876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2815" y="1756073"/>
            <a:ext cx="10740992" cy="436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International &amp; European conference “Modelling &amp; Simulation of Social-</a:t>
            </a:r>
            <a:r>
              <a:rPr lang="en-US" dirty="0" err="1"/>
              <a:t>Behavioural</a:t>
            </a:r>
            <a:r>
              <a:rPr lang="en-US" dirty="0"/>
              <a:t> Phenomena” took place on September 21-23, 2022, Vilnius, Lithuania, </a:t>
            </a:r>
            <a:r>
              <a:rPr lang="en-US" dirty="0">
                <a:hlinkClick r:id="rId2"/>
              </a:rPr>
              <a:t>http://msbc.tech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During the conference, 6 invited lectures were given by well-known leading experts.</a:t>
            </a:r>
          </a:p>
          <a:p>
            <a:pPr marL="0" indent="0">
              <a:buNone/>
            </a:pPr>
            <a:r>
              <a:rPr lang="en-US" dirty="0"/>
              <a:t>The one-channel regular program of MSBC-22 contained 9 contributed sessions, where 36 contributions were presented in total.</a:t>
            </a:r>
          </a:p>
          <a:p>
            <a:pPr marL="0" indent="0">
              <a:buNone/>
            </a:pPr>
            <a:r>
              <a:rPr lang="en-US" dirty="0"/>
              <a:t>Finally, more than 50 participants from 9 countries took part in the conference. </a:t>
            </a:r>
          </a:p>
          <a:p>
            <a:pPr marL="457200" indent="-457200">
              <a:buFont typeface="+mj-lt"/>
              <a:buAutoNum type="arabicPeriod"/>
            </a:pPr>
            <a:endParaRPr lang="lt-LT" sz="2400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lt-LT" sz="2400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78003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815" y="493194"/>
            <a:ext cx="9053945" cy="1126868"/>
          </a:xfrm>
        </p:spPr>
        <p:txBody>
          <a:bodyPr/>
          <a:lstStyle/>
          <a:p>
            <a:r>
              <a:rPr lang="en-US" b="1" dirty="0"/>
              <a:t>About MSBC-2022</a:t>
            </a:r>
          </a:p>
        </p:txBody>
      </p:sp>
    </p:spTree>
    <p:extLst>
      <p:ext uri="{BB962C8B-B14F-4D97-AF65-F5344CB8AC3E}">
        <p14:creationId xmlns:p14="http://schemas.microsoft.com/office/powerpoint/2010/main" val="349045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6" y="477007"/>
            <a:ext cx="9053945" cy="1126868"/>
          </a:xfrm>
        </p:spPr>
        <p:txBody>
          <a:bodyPr/>
          <a:lstStyle/>
          <a:p>
            <a:r>
              <a:rPr lang="en-US" b="1" dirty="0"/>
              <a:t>MSBC-2022 </a:t>
            </a:r>
            <a:r>
              <a:rPr lang="lt-LT" b="1" dirty="0"/>
              <a:t>P</a:t>
            </a:r>
            <a:r>
              <a:rPr lang="en-US" b="1" dirty="0" err="1"/>
              <a:t>ublications</a:t>
            </a:r>
            <a:endParaRPr lang="lt-L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746" y="1603875"/>
            <a:ext cx="11318508" cy="42701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11200" dirty="0">
                <a:ea typeface="Calibri" panose="020F0502020204030204" pitchFamily="34" charset="0"/>
              </a:rPr>
              <a:t>1) t</a:t>
            </a:r>
            <a:r>
              <a:rPr lang="en-US" sz="11200" dirty="0">
                <a:effectLst/>
                <a:ea typeface="Calibri" panose="020F0502020204030204" pitchFamily="34" charset="0"/>
              </a:rPr>
              <a:t>he book of abstracts has been delivered during the conference</a:t>
            </a:r>
          </a:p>
          <a:p>
            <a:pPr marL="0" indent="0">
              <a:buNone/>
            </a:pPr>
            <a:r>
              <a:rPr lang="en-US" sz="11200" dirty="0"/>
              <a:t>2) the selected papers of the MSBC-2022 conference will be published in Springer Conference Proceedings Series “Communications in Computer and Information Science” (eds. N. Agarwal, G. Kleiner, L. </a:t>
            </a:r>
            <a:r>
              <a:rPr lang="en-US" sz="11200" dirty="0" err="1"/>
              <a:t>Sakalauskas</a:t>
            </a:r>
            <a:r>
              <a:rPr lang="en-US" sz="11200" dirty="0"/>
              <a:t>):</a:t>
            </a:r>
          </a:p>
          <a:p>
            <a:pPr marL="0" indent="0">
              <a:buNone/>
            </a:pPr>
            <a:r>
              <a:rPr lang="en-US" sz="11200" dirty="0"/>
              <a:t>https://link.springer.com/book/10.1007/978-3-030-29862-3</a:t>
            </a:r>
          </a:p>
          <a:p>
            <a:pPr marL="0" indent="0">
              <a:buNone/>
            </a:pPr>
            <a:r>
              <a:rPr lang="en-US" sz="11200" b="1" dirty="0"/>
              <a:t>Deadline</a:t>
            </a:r>
            <a:r>
              <a:rPr lang="en-US" sz="11200" dirty="0"/>
              <a:t> for Proceedings paper submission: </a:t>
            </a:r>
            <a:r>
              <a:rPr lang="en-US" sz="11200" b="1" dirty="0"/>
              <a:t>November 25, 2022</a:t>
            </a:r>
            <a:endParaRPr lang="en-US" sz="11200" dirty="0"/>
          </a:p>
          <a:p>
            <a:pPr marL="0" indent="0">
              <a:buNone/>
            </a:pPr>
            <a:r>
              <a:rPr lang="en-US" sz="11200" dirty="0"/>
              <a:t>3) The </a:t>
            </a:r>
            <a:r>
              <a:rPr lang="en-US" altLang="zh-CN" sz="11200" dirty="0">
                <a:cs typeface="Arial" panose="020B0604020202020204" pitchFamily="34" charset="0"/>
              </a:rPr>
              <a:t>Special Issue “Modelling &amp; Simulation of Social-</a:t>
            </a:r>
            <a:r>
              <a:rPr lang="en-US" altLang="zh-CN" sz="11200" dirty="0" err="1">
                <a:cs typeface="Arial" panose="020B0604020202020204" pitchFamily="34" charset="0"/>
              </a:rPr>
              <a:t>Behavioural</a:t>
            </a:r>
            <a:r>
              <a:rPr lang="en-US" altLang="zh-CN" sz="11200" dirty="0">
                <a:cs typeface="Arial" panose="020B0604020202020204" pitchFamily="34" charset="0"/>
              </a:rPr>
              <a:t> Phenomena” will be published in the top-rated journal “Mathematics” (CA Q1) (eds. G. Kleiner, V. </a:t>
            </a:r>
            <a:r>
              <a:rPr lang="en-US" altLang="zh-CN" sz="11200" dirty="0" err="1">
                <a:cs typeface="Arial" panose="020B0604020202020204" pitchFamily="34" charset="0"/>
              </a:rPr>
              <a:t>Mazalov</a:t>
            </a:r>
            <a:r>
              <a:rPr lang="en-US" altLang="zh-CN" sz="11200" dirty="0">
                <a:cs typeface="Arial" panose="020B0604020202020204" pitchFamily="34" charset="0"/>
              </a:rPr>
              <a:t>, M. </a:t>
            </a:r>
            <a:r>
              <a:rPr lang="en-US" altLang="zh-CN" sz="11200" dirty="0" err="1">
                <a:cs typeface="Arial" panose="020B0604020202020204" pitchFamily="34" charset="0"/>
              </a:rPr>
              <a:t>Rybachuk</a:t>
            </a:r>
            <a:r>
              <a:rPr lang="en-US" altLang="zh-CN" sz="11200" dirty="0">
                <a:cs typeface="Arial" panose="020B0604020202020204" pitchFamily="34" charset="0"/>
              </a:rPr>
              <a:t>): </a:t>
            </a:r>
          </a:p>
          <a:p>
            <a:pPr marL="0" indent="0">
              <a:buNone/>
            </a:pPr>
            <a:r>
              <a:rPr lang="en-US" altLang="zh-CN" sz="11200" dirty="0">
                <a:cs typeface="Arial" panose="020B0604020202020204" pitchFamily="34" charset="0"/>
              </a:rPr>
              <a:t>https://www.mdpi.com/journal/mathematics/special_issues/7ID3SVYOG9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zh-CN" sz="11200" b="1" dirty="0">
                <a:cs typeface="Arial" panose="020B0604020202020204" pitchFamily="34" charset="0"/>
              </a:rPr>
              <a:t>Deadline </a:t>
            </a:r>
            <a:r>
              <a:rPr lang="en-US" altLang="zh-CN" sz="11200" dirty="0">
                <a:cs typeface="Arial" panose="020B0604020202020204" pitchFamily="34" charset="0"/>
              </a:rPr>
              <a:t>for manuscript submission: </a:t>
            </a:r>
            <a:r>
              <a:rPr lang="en-US" altLang="zh-CN" sz="11200" b="1" dirty="0">
                <a:solidFill>
                  <a:srgbClr val="222222"/>
                </a:solidFill>
                <a:cs typeface="Arial" panose="020B0604020202020204" pitchFamily="34" charset="0"/>
              </a:rPr>
              <a:t>28 February 2023 </a:t>
            </a:r>
            <a:endParaRPr lang="en-US" altLang="zh-CN" sz="112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dirty="0"/>
          </a:p>
          <a:p>
            <a:pPr marL="0" indent="0" algn="just"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effectLst/>
                <a:ea typeface="Calibri" panose="020F0502020204030204" pitchFamily="34" charset="0"/>
              </a:rPr>
              <a:t> </a:t>
            </a:r>
            <a:endParaRPr lang="lt-LT" sz="28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27" y="2865566"/>
            <a:ext cx="9053945" cy="11268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About MSBC-20xx conferences</a:t>
            </a:r>
            <a:endParaRPr lang="lt-LT" sz="4800" b="1" dirty="0"/>
          </a:p>
        </p:txBody>
      </p:sp>
    </p:spTree>
    <p:extLst>
      <p:ext uri="{BB962C8B-B14F-4D97-AF65-F5344CB8AC3E}">
        <p14:creationId xmlns:p14="http://schemas.microsoft.com/office/powerpoint/2010/main" val="20734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068" y="783090"/>
            <a:ext cx="10750826" cy="5155698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buNone/>
            </a:pPr>
            <a:r>
              <a:rPr lang="en-US" sz="3000" dirty="0">
                <a:effectLst/>
                <a:ea typeface="Calibri" panose="020F0502020204030204" pitchFamily="34" charset="0"/>
              </a:rPr>
              <a:t>MSBC-20xx conferences are </a:t>
            </a:r>
            <a:r>
              <a:rPr lang="en-US" sz="3000" b="1" dirty="0">
                <a:effectLst/>
                <a:ea typeface="Calibri" panose="020F0502020204030204" pitchFamily="34" charset="0"/>
              </a:rPr>
              <a:t>biannual scientific conferences</a:t>
            </a:r>
            <a:r>
              <a:rPr lang="en-US" sz="3000" dirty="0">
                <a:effectLst/>
                <a:ea typeface="Calibri" panose="020F0502020204030204" pitchFamily="34" charset="0"/>
              </a:rPr>
              <a:t> on </a:t>
            </a:r>
            <a:r>
              <a:rPr lang="en-US" sz="3000" dirty="0">
                <a:ea typeface="Calibri" panose="020F0502020204030204" pitchFamily="34" charset="0"/>
              </a:rPr>
              <a:t>the subject “</a:t>
            </a:r>
            <a:r>
              <a:rPr lang="en-US" sz="3000" u="sng" dirty="0">
                <a:ea typeface="Calibri" panose="020F0502020204030204" pitchFamily="34" charset="0"/>
              </a:rPr>
              <a:t>Modelling and simulation of social-</a:t>
            </a:r>
            <a:r>
              <a:rPr lang="en-US" sz="3000" u="sng" dirty="0" err="1">
                <a:ea typeface="Calibri" panose="020F0502020204030204" pitchFamily="34" charset="0"/>
              </a:rPr>
              <a:t>behavioural</a:t>
            </a:r>
            <a:r>
              <a:rPr lang="en-US" sz="3000" u="sng" dirty="0">
                <a:ea typeface="Calibri" panose="020F0502020204030204" pitchFamily="34" charset="0"/>
              </a:rPr>
              <a:t> phenomena in creative societies</a:t>
            </a:r>
            <a:r>
              <a:rPr lang="en-US" sz="3000" dirty="0">
                <a:ea typeface="Calibri" panose="020F0502020204030204" pitchFamily="34" charset="0"/>
              </a:rPr>
              <a:t>”.</a:t>
            </a:r>
          </a:p>
          <a:p>
            <a:pPr marL="0" lvl="1" indent="0" algn="just">
              <a:buNone/>
            </a:pPr>
            <a:endParaRPr lang="en-US" sz="3000" dirty="0"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en-US" sz="3000" dirty="0">
                <a:ea typeface="Calibri" panose="020F0502020204030204" pitchFamily="34" charset="0"/>
              </a:rPr>
              <a:t>The</a:t>
            </a:r>
            <a:r>
              <a:rPr lang="en-US" sz="3000" b="1" dirty="0"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</a:rPr>
              <a:t>organisational</a:t>
            </a:r>
            <a:r>
              <a:rPr lang="en-US" sz="3000" b="1" dirty="0">
                <a:ea typeface="Calibri" panose="020F0502020204030204" pitchFamily="34" charset="0"/>
              </a:rPr>
              <a:t> goal</a:t>
            </a:r>
            <a:r>
              <a:rPr lang="en-US" sz="3000" dirty="0">
                <a:ea typeface="Calibri" panose="020F0502020204030204" pitchFamily="34" charset="0"/>
              </a:rPr>
              <a:t> of MSBC-20xx is the </a:t>
            </a:r>
            <a:r>
              <a:rPr lang="en-US" sz="3000" b="1" dirty="0">
                <a:ea typeface="Calibri" panose="020F0502020204030204" pitchFamily="34" charset="0"/>
              </a:rPr>
              <a:t>creation of a EURO Working Group</a:t>
            </a:r>
            <a:r>
              <a:rPr lang="en-US" sz="3000" dirty="0">
                <a:ea typeface="Calibri" panose="020F0502020204030204" pitchFamily="34" charset="0"/>
              </a:rPr>
              <a:t> on the conference subject (several tens of members).</a:t>
            </a:r>
          </a:p>
          <a:p>
            <a:pPr marL="0" lvl="1" indent="0" algn="just">
              <a:buNone/>
            </a:pPr>
            <a:endParaRPr lang="en-US" sz="3000" dirty="0"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en-US" sz="3000" dirty="0">
                <a:ea typeface="Calibri" panose="020F0502020204030204" pitchFamily="34" charset="0"/>
              </a:rPr>
              <a:t>In order to have a EURO EC agreement for the creation of an EWG, we should meet the requirements, which are relevance to OR, originality, scientific activity (conferences, other events) and </a:t>
            </a:r>
            <a:r>
              <a:rPr lang="en-US" sz="3000" b="1" dirty="0">
                <a:ea typeface="Calibri" panose="020F0502020204030204" pitchFamily="34" charset="0"/>
              </a:rPr>
              <a:t>scientific production </a:t>
            </a:r>
            <a:r>
              <a:rPr lang="en-US" sz="3000" dirty="0">
                <a:ea typeface="Calibri" panose="020F0502020204030204" pitchFamily="34" charset="0"/>
              </a:rPr>
              <a:t>(papers, projects). </a:t>
            </a:r>
          </a:p>
          <a:p>
            <a:pPr marL="0" lvl="1" indent="0" algn="just">
              <a:buNone/>
            </a:pPr>
            <a:endParaRPr lang="en-US" sz="3000" dirty="0">
              <a:ea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en-US" sz="3000" dirty="0">
                <a:ea typeface="Calibri" panose="020F0502020204030204" pitchFamily="34" charset="0"/>
              </a:rPr>
              <a:t>The </a:t>
            </a:r>
            <a:r>
              <a:rPr lang="en-US" sz="3000" dirty="0" err="1">
                <a:ea typeface="Calibri" panose="020F0502020204030204" pitchFamily="34" charset="0"/>
              </a:rPr>
              <a:t>organisation</a:t>
            </a:r>
            <a:r>
              <a:rPr lang="en-US" sz="3000" dirty="0">
                <a:ea typeface="Calibri" panose="020F0502020204030204" pitchFamily="34" charset="0"/>
              </a:rPr>
              <a:t> of the EURO Summer Institute (ESI) on the MSBC methodology is also a strong tool for the spread of MSBC methodology.   </a:t>
            </a:r>
            <a:endParaRPr lang="en-US" sz="30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7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19" y="320365"/>
            <a:ext cx="9053945" cy="1126868"/>
          </a:xfrm>
        </p:spPr>
        <p:txBody>
          <a:bodyPr/>
          <a:lstStyle/>
          <a:p>
            <a:r>
              <a:rPr lang="en-US" b="1" dirty="0"/>
              <a:t>About MSBC-20xx conferences</a:t>
            </a:r>
            <a:endParaRPr lang="lt-L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819" y="1447233"/>
            <a:ext cx="10750826" cy="5155698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MSBC-20xx is a three-day event, which usually takes place before the weekend in the second part of September.</a:t>
            </a:r>
          </a:p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The MSBC-20xx scientific program consists of plenary and regular (contributed and poster) sessions.</a:t>
            </a:r>
          </a:p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Plenary sessions, 1 per day, contain two academic lectures, given by well-known leading experts.</a:t>
            </a:r>
          </a:p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The regular sessions program consists of streams of contributed and invited sessions. One stream (channel) consists of 9 contributed or invited sessions, the latter ones usually contain 4 presentations of 25 minutes duration (20 minutes for talk + 5 minutes for questions and discussion).  </a:t>
            </a:r>
          </a:p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   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8" y="516764"/>
            <a:ext cx="9053945" cy="1126868"/>
          </a:xfrm>
        </p:spPr>
        <p:txBody>
          <a:bodyPr/>
          <a:lstStyle/>
          <a:p>
            <a:r>
              <a:rPr lang="en-US" b="1" dirty="0"/>
              <a:t>About MSBC-20xx conferences</a:t>
            </a:r>
            <a:endParaRPr lang="lt-L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1593-16A1-4D3A-9410-F8632B8E8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068" y="1801275"/>
            <a:ext cx="10750826" cy="282638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3000" dirty="0">
                <a:ea typeface="Calibri" panose="020F0502020204030204" pitchFamily="34" charset="0"/>
              </a:rPr>
              <a:t>Publications of MSBC-20xx consist of </a:t>
            </a:r>
          </a:p>
          <a:p>
            <a:pPr marL="0" lvl="1" indent="0">
              <a:buNone/>
            </a:pPr>
            <a:r>
              <a:rPr lang="en-US" sz="3000" dirty="0">
                <a:ea typeface="Calibri" panose="020F0502020204030204" pitchFamily="34" charset="0"/>
              </a:rPr>
              <a:t>1) book of Abstracts;</a:t>
            </a:r>
          </a:p>
          <a:p>
            <a:pPr marL="0" lvl="1" indent="0">
              <a:buNone/>
            </a:pPr>
            <a:r>
              <a:rPr lang="en-US" sz="3000" dirty="0">
                <a:ea typeface="Calibri" panose="020F0502020204030204" pitchFamily="34" charset="0"/>
              </a:rPr>
              <a:t>2) volume of Proceedings in Springer Proceedings Series “Communications in Computer and Information Science” (CCIS);</a:t>
            </a:r>
          </a:p>
          <a:p>
            <a:pPr marL="0" lvl="1" indent="0">
              <a:buNone/>
            </a:pPr>
            <a:r>
              <a:rPr lang="en-US" sz="3000" dirty="0">
                <a:ea typeface="Calibri" panose="020F0502020204030204" pitchFamily="34" charset="0"/>
              </a:rPr>
              <a:t>3) special paper issues in top-rated journals;</a:t>
            </a:r>
          </a:p>
          <a:p>
            <a:pPr marL="0" lvl="1" indent="0">
              <a:buNone/>
            </a:pPr>
            <a:r>
              <a:rPr lang="en-US" sz="3000" dirty="0">
                <a:ea typeface="Calibri" panose="020F0502020204030204" pitchFamily="34" charset="0"/>
              </a:rPr>
              <a:t>4) collective monographs and books.</a:t>
            </a:r>
          </a:p>
          <a:p>
            <a:pPr marL="0" lvl="1" indent="0" algn="just">
              <a:buNone/>
            </a:pPr>
            <a:r>
              <a:rPr lang="en-US" sz="2800" dirty="0">
                <a:ea typeface="Calibri" panose="020F0502020204030204" pitchFamily="34" charset="0"/>
              </a:rPr>
              <a:t>   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lt-LT" sz="280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B5D-354B-49D4-87F1-A12085E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2" y="2421310"/>
            <a:ext cx="9053945" cy="1126868"/>
          </a:xfrm>
        </p:spPr>
        <p:txBody>
          <a:bodyPr>
            <a:normAutofit/>
          </a:bodyPr>
          <a:lstStyle/>
          <a:p>
            <a:r>
              <a:rPr lang="en-US" sz="4800" b="1" dirty="0"/>
              <a:t>Mission of MSBC-20xx conferences</a:t>
            </a:r>
            <a:endParaRPr lang="lt-LT" sz="4800" b="1" dirty="0"/>
          </a:p>
        </p:txBody>
      </p:sp>
    </p:spTree>
    <p:extLst>
      <p:ext uri="{BB962C8B-B14F-4D97-AF65-F5344CB8AC3E}">
        <p14:creationId xmlns:p14="http://schemas.microsoft.com/office/powerpoint/2010/main" val="22996068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935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GT Walsheim</vt:lpstr>
      <vt:lpstr>Times New Roman</vt:lpstr>
      <vt:lpstr>Custom Design</vt:lpstr>
      <vt:lpstr>1_Custom Design</vt:lpstr>
      <vt:lpstr>Office Theme</vt:lpstr>
      <vt:lpstr>2nd International &amp; European Conference  Modelling &amp; Simulation of Social-Behavioural Phenomena in Creative Societies  Closing Session September 23, 2022</vt:lpstr>
      <vt:lpstr>Content</vt:lpstr>
      <vt:lpstr>About MSBC-2022</vt:lpstr>
      <vt:lpstr>MSBC-2022 Publications</vt:lpstr>
      <vt:lpstr>About MSBC-20xx conferences</vt:lpstr>
      <vt:lpstr>PowerPoint Presentation</vt:lpstr>
      <vt:lpstr>About MSBC-20xx conferences</vt:lpstr>
      <vt:lpstr>About MSBC-20xx conferences</vt:lpstr>
      <vt:lpstr>Mission of MSBC-20xx conferences</vt:lpstr>
      <vt:lpstr>PowerPoint Presentation</vt:lpstr>
      <vt:lpstr>PowerPoint Presentation</vt:lpstr>
      <vt:lpstr>PowerPoint Presentation</vt:lpstr>
      <vt:lpstr>PowerPoint Presentation</vt:lpstr>
      <vt:lpstr>History and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2022-09-22T19:46:18Z</dcterms:created>
  <dcterms:modified xsi:type="dcterms:W3CDTF">2022-09-29T13:40:22Z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02255e-cf28-4843-9031-c06177cecbc2_Enabled">
    <vt:lpwstr>true</vt:lpwstr>
  </property>
  <property fmtid="{D5CDD505-2E9C-101B-9397-08002B2CF9AE}" pid="3" name="MSIP_Label_f302255e-cf28-4843-9031-c06177cecbc2_SetDate">
    <vt:lpwstr>2022-09-22T20:16:46Z</vt:lpwstr>
  </property>
  <property fmtid="{D5CDD505-2E9C-101B-9397-08002B2CF9AE}" pid="4" name="MSIP_Label_f302255e-cf28-4843-9031-c06177cecbc2_Method">
    <vt:lpwstr>Privileged</vt:lpwstr>
  </property>
  <property fmtid="{D5CDD505-2E9C-101B-9397-08002B2CF9AE}" pid="5" name="MSIP_Label_f302255e-cf28-4843-9031-c06177cecbc2_Name">
    <vt:lpwstr>Siuntimui</vt:lpwstr>
  </property>
  <property fmtid="{D5CDD505-2E9C-101B-9397-08002B2CF9AE}" pid="6" name="MSIP_Label_f302255e-cf28-4843-9031-c06177cecbc2_SiteId">
    <vt:lpwstr>ea88e983-d65a-47b3-adb4-3e1c6d2110d2</vt:lpwstr>
  </property>
  <property fmtid="{D5CDD505-2E9C-101B-9397-08002B2CF9AE}" pid="7" name="MSIP_Label_f302255e-cf28-4843-9031-c06177cecbc2_ActionId">
    <vt:lpwstr>930370be-6c6a-4842-996f-9c4c77366344</vt:lpwstr>
  </property>
  <property fmtid="{D5CDD505-2E9C-101B-9397-08002B2CF9AE}" pid="8" name="MSIP_Label_f302255e-cf28-4843-9031-c06177cecbc2_ContentBits">
    <vt:lpwstr>3</vt:lpwstr>
  </property>
</Properties>
</file>