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4"/>
  </p:sldMasterIdLst>
  <p:notesMasterIdLst>
    <p:notesMasterId r:id="rId19"/>
  </p:notesMasterIdLst>
  <p:handoutMasterIdLst>
    <p:handoutMasterId r:id="rId20"/>
  </p:handoutMasterIdLst>
  <p:sldIdLst>
    <p:sldId id="256" r:id="rId5"/>
    <p:sldId id="278" r:id="rId6"/>
    <p:sldId id="279" r:id="rId7"/>
    <p:sldId id="277" r:id="rId8"/>
    <p:sldId id="282" r:id="rId9"/>
    <p:sldId id="287" r:id="rId10"/>
    <p:sldId id="285" r:id="rId11"/>
    <p:sldId id="288" r:id="rId12"/>
    <p:sldId id="290" r:id="rId13"/>
    <p:sldId id="289" r:id="rId14"/>
    <p:sldId id="291" r:id="rId15"/>
    <p:sldId id="283" r:id="rId16"/>
    <p:sldId id="284" r:id="rId17"/>
    <p:sldId id="292" r:id="rId18"/>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98C1C13-2C9A-404D-939F-A570147E405E}" type="datetime1">
              <a:rPr lang="ru-RU" noProof="1" smtClean="0"/>
              <a:t>20.09.2022</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ru-RU" noProof="1" smtClean="0"/>
              <a:t>‹#›</a:t>
            </a:fld>
            <a:endParaRPr lang="ru-RU" noProof="1"/>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4B43695-5FA6-4F02-B9E0-061FEB8531FD}" type="datetime1">
              <a:rPr lang="ru-RU" noProof="1" smtClean="0"/>
              <a:t>20.09.2022</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ru-RU" noProof="1" dirty="0" smtClean="0"/>
              <a:t>‹#›</a:t>
            </a:fld>
            <a:endParaRPr lang="ru-RU" noProof="1"/>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4B725628-3A68-42F4-BA86-981817953149}" type="slidenum">
              <a:rPr lang="ru-RU" noProof="1" smtClean="0"/>
              <a:t>1</a:t>
            </a:fld>
            <a:endParaRPr lang="ru-RU" noProof="1"/>
          </a:p>
        </p:txBody>
      </p:sp>
    </p:spTree>
    <p:extLst>
      <p:ext uri="{BB962C8B-B14F-4D97-AF65-F5344CB8AC3E}">
        <p14:creationId xmlns:p14="http://schemas.microsoft.com/office/powerpoint/2010/main" val="385925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4B725628-3A68-42F4-BA86-981817953149}" type="slidenum">
              <a:rPr lang="ru-RU" noProof="1" smtClean="0"/>
              <a:t>4</a:t>
            </a:fld>
            <a:endParaRPr lang="ru-RU" noProof="1"/>
          </a:p>
        </p:txBody>
      </p:sp>
    </p:spTree>
    <p:extLst>
      <p:ext uri="{BB962C8B-B14F-4D97-AF65-F5344CB8AC3E}">
        <p14:creationId xmlns:p14="http://schemas.microsoft.com/office/powerpoint/2010/main" val="395984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ик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Овал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457200" y="4960137"/>
            <a:ext cx="7772400" cy="1463040"/>
          </a:xfrm>
        </p:spPr>
        <p:txBody>
          <a:bodyPr rtlCol="0" anchor="ctr">
            <a:normAutofit/>
          </a:bodyPr>
          <a:lstStyle>
            <a:lvl1pPr algn="r">
              <a:defRPr sz="5000" spc="200" baseline="0"/>
            </a:lvl1pPr>
          </a:lstStyle>
          <a:p>
            <a:pPr rtl="0"/>
            <a:r>
              <a:rPr lang="ru-RU" noProof="1" smtClean="0"/>
              <a:t>Образец заголовка</a:t>
            </a:r>
            <a:endParaRPr lang="ru-RU" noProof="1"/>
          </a:p>
        </p:txBody>
      </p:sp>
      <p:sp>
        <p:nvSpPr>
          <p:cNvPr id="3" name="Подзаголовок 2"/>
          <p:cNvSpPr>
            <a:spLocks noGrp="1"/>
          </p:cNvSpPr>
          <p:nvPr>
            <p:ph type="subTitle" idx="1"/>
          </p:nvPr>
        </p:nvSpPr>
        <p:spPr>
          <a:xfrm>
            <a:off x="8610600" y="4960137"/>
            <a:ext cx="3200400" cy="1463040"/>
          </a:xfrm>
        </p:spPr>
        <p:txBody>
          <a:bodyPr lIns="91440" rIns="91440" rtlCol="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ru-RU" noProof="1" smtClean="0"/>
              <a:t>Образец подзаголовка</a:t>
            </a:r>
            <a:endParaRPr lang="ru-RU" noProof="1"/>
          </a:p>
        </p:txBody>
      </p:sp>
      <p:sp>
        <p:nvSpPr>
          <p:cNvPr id="4" name="Дата 3"/>
          <p:cNvSpPr>
            <a:spLocks noGrp="1"/>
          </p:cNvSpPr>
          <p:nvPr>
            <p:ph type="dt" sz="half" idx="10"/>
          </p:nvPr>
        </p:nvSpPr>
        <p:spPr/>
        <p:txBody>
          <a:bodyPr rtlCol="0"/>
          <a:lstStyle>
            <a:lvl1pPr algn="l">
              <a:defRPr/>
            </a:lvl1pPr>
          </a:lstStyle>
          <a:p>
            <a:pPr rtl="0"/>
            <a:fld id="{762AA857-591F-49C0-9EED-209CD5D63C3E}" type="datetime1">
              <a:rPr lang="ru-RU" noProof="1" smtClean="0"/>
              <a:t>21.09.2022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cxnSp>
        <p:nvCxnSpPr>
          <p:cNvPr id="8" name="Прямая соединительная линия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0E0863FA-EA66-4B41-B2B2-4A9181B170B4}" type="datetime1">
              <a:rPr lang="ru-RU" noProof="1" smtClean="0"/>
              <a:t>21.09.2022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762000"/>
            <a:ext cx="2628900" cy="5410200"/>
          </a:xfrm>
        </p:spPr>
        <p:txBody>
          <a:bodyPr vert="eaVert" lIns="45720" tIns="91440" rIns="45720" bIns="91440"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a:xfrm>
            <a:off x="990601" y="762000"/>
            <a:ext cx="7581900" cy="5410200"/>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FBDFA614-8AAA-43EE-B76F-7DFF44AC85AC}" type="datetime1">
              <a:rPr lang="ru-RU" noProof="1" smtClean="0"/>
              <a:t>21.09.2022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cxnSp>
        <p:nvCxnSpPr>
          <p:cNvPr id="7" name="Прямая соединительная линия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FB763EE6-640F-48B8-B23F-D88A88ADC4B6}" type="datetime1">
              <a:rPr lang="ru-RU" noProof="1" smtClean="0"/>
              <a:t>21.09.2022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ик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Овал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457200" y="4960137"/>
            <a:ext cx="7772400" cy="1463040"/>
          </a:xfrm>
        </p:spPr>
        <p:txBody>
          <a:bodyPr rtlCol="0" anchor="ctr">
            <a:normAutofit/>
          </a:bodyPr>
          <a:lstStyle>
            <a:lvl1pPr algn="r">
              <a:defRPr sz="5000" b="0" spc="200" baseline="0"/>
            </a:lvl1pPr>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8610600" y="4960137"/>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ECF0BBDA-CFA6-4057-90A3-9897F6BBCC05}" type="datetime1">
              <a:rPr lang="ru-RU" noProof="1" smtClean="0"/>
              <a:t>21.09.2022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cxnSp>
        <p:nvCxnSpPr>
          <p:cNvPr id="8" name="Прямая соединительная линия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9720072" cy="1499616"/>
          </a:xfrm>
        </p:spPr>
        <p:txBody>
          <a:bodyPr rtlCol="0"/>
          <a:lstStyle/>
          <a:p>
            <a:pPr rtl="0"/>
            <a:r>
              <a:rPr lang="ru-RU" noProof="1" smtClean="0"/>
              <a:t>Образец заголовка</a:t>
            </a:r>
            <a:endParaRPr lang="ru-RU" noProof="1"/>
          </a:p>
        </p:txBody>
      </p:sp>
      <p:sp>
        <p:nvSpPr>
          <p:cNvPr id="3" name="Объект 2"/>
          <p:cNvSpPr>
            <a:spLocks noGrp="1"/>
          </p:cNvSpPr>
          <p:nvPr>
            <p:ph sz="half" idx="1" hasCustomPrompt="1"/>
          </p:nvPr>
        </p:nvSpPr>
        <p:spPr>
          <a:xfrm>
            <a:off x="1024127" y="2286000"/>
            <a:ext cx="4754880" cy="4023360"/>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5989320" y="2286000"/>
            <a:ext cx="4754880" cy="4023360"/>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ACAF8337-1E07-42AC-AFC5-BB5A970ACE8E}" type="datetime1">
              <a:rPr lang="ru-RU" noProof="1" smtClean="0"/>
              <a:t>21.09.2022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rtlCol="0"/>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024128" y="2179636"/>
            <a:ext cx="4754880" cy="822960"/>
          </a:xfrm>
        </p:spPr>
        <p:txBody>
          <a:bodyPr lIns="137160" rIns="137160" rtlCol="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024128" y="2967788"/>
            <a:ext cx="4754880" cy="3341572"/>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5990888" y="2179636"/>
            <a:ext cx="4754880" cy="822960"/>
          </a:xfrm>
        </p:spPr>
        <p:txBody>
          <a:bodyPr lIns="137160" rIns="137160" rtlCol="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5990888" y="2967788"/>
            <a:ext cx="4754880" cy="3341572"/>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EF59CD84-C761-4966-B723-20ACDDD4D61E}" type="datetime1">
              <a:rPr lang="ru-RU" noProof="1" smtClean="0"/>
              <a:t>21.09.2022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Дата 2"/>
          <p:cNvSpPr>
            <a:spLocks noGrp="1"/>
          </p:cNvSpPr>
          <p:nvPr>
            <p:ph type="dt" sz="half" idx="10"/>
          </p:nvPr>
        </p:nvSpPr>
        <p:spPr/>
        <p:txBody>
          <a:bodyPr rtlCol="0"/>
          <a:lstStyle/>
          <a:p>
            <a:pPr rtl="0"/>
            <a:fld id="{4544913B-041A-4C3C-B5AC-17641CC8FDA8}" type="datetime1">
              <a:rPr lang="ru-RU" noProof="1" smtClean="0"/>
              <a:t>21.09.2022</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CFA48E7E-0206-4602-BF82-DA81E5AA9B9D}" type="datetime1">
              <a:rPr lang="ru-RU" noProof="1" smtClean="0"/>
              <a:t>21.09.2022</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24128" y="471509"/>
            <a:ext cx="4389120" cy="1737360"/>
          </a:xfrm>
        </p:spPr>
        <p:txBody>
          <a:bodyPr rtlCol="0">
            <a:noAutofit/>
          </a:bodyPr>
          <a:lstStyle>
            <a:lvl1pPr>
              <a:lnSpc>
                <a:spcPct val="80000"/>
              </a:lnSpc>
              <a:defRPr sz="4000"/>
            </a:lvl1pPr>
          </a:lstStyle>
          <a:p>
            <a:pPr rtl="0"/>
            <a:r>
              <a:rPr lang="ru-RU" noProof="1" smtClean="0"/>
              <a:t>Образец заголовка</a:t>
            </a:r>
            <a:endParaRPr lang="ru-RU" noProof="1"/>
          </a:p>
        </p:txBody>
      </p:sp>
      <p:sp>
        <p:nvSpPr>
          <p:cNvPr id="3" name="Объект 2"/>
          <p:cNvSpPr>
            <a:spLocks noGrp="1"/>
          </p:cNvSpPr>
          <p:nvPr>
            <p:ph idx="1" hasCustomPrompt="1"/>
          </p:nvPr>
        </p:nvSpPr>
        <p:spPr>
          <a:xfrm>
            <a:off x="5715000" y="822960"/>
            <a:ext cx="5678424" cy="5184648"/>
          </a:xfrm>
        </p:spPr>
        <p:txBody>
          <a:bodyPr rtlCol="0"/>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1024128" y="2257506"/>
            <a:ext cx="4389120" cy="3762294"/>
          </a:xfrm>
        </p:spPr>
        <p:txBody>
          <a:bodyPr lIns="91440" rIns="91440" rtlCol="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7039C61C-48B7-4A28-8E2D-6CED832A8FA3}" type="datetime1">
              <a:rPr lang="ru-RU" noProof="1" smtClean="0"/>
              <a:t>21.09.2022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4FAB73BC-B049-4115-A692-8D63A059BFB8}" type="slidenum">
              <a:rPr lang="ru-RU" noProof="1" dirty="0" smtClean="0"/>
              <a:t>‹#›</a:t>
            </a:fld>
            <a:endParaRPr lang="ru-RU"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960138"/>
            <a:ext cx="7772400" cy="1463040"/>
          </a:xfrm>
        </p:spPr>
        <p:txBody>
          <a:bodyPr rtlCol="0" anchor="ctr">
            <a:normAutofit/>
          </a:bodyPr>
          <a:lstStyle>
            <a:lvl1pPr algn="r">
              <a:defRPr sz="5000" spc="200" baseline="0"/>
            </a:lvl1pPr>
          </a:lstStyle>
          <a:p>
            <a:pPr rtl="0"/>
            <a:r>
              <a:rPr lang="ru-RU" noProof="1" smtClean="0"/>
              <a:t>Образец заголовка</a:t>
            </a:r>
            <a:endParaRPr lang="ru-RU" noProof="1"/>
          </a:p>
        </p:txBody>
      </p:sp>
      <p:sp>
        <p:nvSpPr>
          <p:cNvPr id="3" name="Рисунок 2"/>
          <p:cNvSpPr>
            <a:spLocks noGrp="1" noChangeAspect="1"/>
          </p:cNvSpPr>
          <p:nvPr>
            <p:ph type="pic" idx="1" hasCustomPrompt="1"/>
          </p:nvPr>
        </p:nvSpPr>
        <p:spPr>
          <a:xfrm>
            <a:off x="0" y="-1"/>
            <a:ext cx="12188952" cy="4572000"/>
          </a:xfrm>
          <a:solidFill>
            <a:schemeClr val="accent1">
              <a:lumMod val="60000"/>
              <a:lumOff val="40000"/>
            </a:schemeClr>
          </a:solidFill>
        </p:spPr>
        <p:txBody>
          <a:bodyPr lIns="457200" tIns="365760" rIns="45720" bIns="4572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8610600" y="4960138"/>
            <a:ext cx="3200400" cy="1463040"/>
          </a:xfrm>
        </p:spPr>
        <p:txBody>
          <a:bodyPr lIns="91440" rIns="91440" rtlCol="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9747324B-FB42-41FC-A48E-C0E3B066F1CB}" type="datetime1">
              <a:rPr lang="ru-RU" noProof="1" smtClean="0"/>
              <a:t>21.09.2022</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867E5644-1E61-4311-A31E-84CB9C7AA8A9}" type="slidenum">
              <a:rPr lang="ru-RU" noProof="1" dirty="0" smtClean="0"/>
              <a:t>‹#›</a:t>
            </a:fld>
            <a:endParaRPr lang="ru-RU" noProof="1"/>
          </a:p>
        </p:txBody>
      </p:sp>
      <p:cxnSp>
        <p:nvCxnSpPr>
          <p:cNvPr id="8" name="Прямая соединительная линия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pPr rtl="0"/>
            <a:r>
              <a:rPr lang="ru-RU" noProof="1"/>
              <a:t>Образец заголовка</a:t>
            </a:r>
          </a:p>
        </p:txBody>
      </p:sp>
      <p:sp>
        <p:nvSpPr>
          <p:cNvPr id="3" name="Текст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BD60093B-B2ED-4C48-BDC9-632A8A1D8C78}" type="datetime1">
              <a:rPr lang="ru-RU" noProof="1" smtClean="0"/>
              <a:t>21.09.2022</a:t>
            </a:fld>
            <a:endParaRPr lang="ru-RU" noProof="1"/>
          </a:p>
        </p:txBody>
      </p:sp>
      <p:sp>
        <p:nvSpPr>
          <p:cNvPr id="5" name="Нижний колонтитул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rtl="0"/>
            <a:endParaRPr lang="ru-RU" noProof="1"/>
          </a:p>
        </p:txBody>
      </p:sp>
      <p:sp>
        <p:nvSpPr>
          <p:cNvPr id="6" name="Номер слайда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rtl="0"/>
            <a:fld id="{4FAB73BC-B049-4115-A692-8D63A059BFB8}" type="slidenum">
              <a:rPr lang="ru-RU" noProof="1" dirty="0" smtClean="0"/>
              <a:pPr/>
              <a:t>‹#›</a:t>
            </a:fld>
            <a:endParaRPr lang="ru-RU" noProof="1"/>
          </a:p>
        </p:txBody>
      </p:sp>
      <p:cxnSp>
        <p:nvCxnSpPr>
          <p:cNvPr id="7" name="Прямая соединительная линия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p>
        </p:txBody>
      </p:sp>
      <p:pic>
        <p:nvPicPr>
          <p:cNvPr id="5" name="Рисунок 4">
            <a:extLst>
              <a:ext uri="{FF2B5EF4-FFF2-40B4-BE49-F238E27FC236}">
                <a16:creationId xmlns:a16="http://schemas.microsoft.com/office/drawing/2014/main" id="{230BD1B1-AA22-48F1-B3ED-579CD284605D}"/>
              </a:ext>
              <a:ext uri="{C183D7F6-B498-43B3-948B-1728B52AA6E4}">
                <adec:decorative xmlns:adec="http://schemas.microsoft.com/office/drawing/2017/decorative" xmlns=""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1" name="Прямоугольник 2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noProof="1"/>
          </a:p>
        </p:txBody>
      </p:sp>
      <p:sp>
        <p:nvSpPr>
          <p:cNvPr id="2" name="Заголовок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rtlCol="0" anchor="b">
            <a:normAutofit fontScale="90000"/>
          </a:bodyPr>
          <a:lstStyle/>
          <a:p>
            <a:pPr algn="l"/>
            <a:r>
              <a:rPr lang="en-US" noProof="1">
                <a:solidFill>
                  <a:srgbClr val="FFFFFF"/>
                </a:solidFill>
              </a:rPr>
              <a:t>Dynamic models of transport resources management</a:t>
            </a:r>
            <a:endParaRPr lang="ru-RU" noProof="1">
              <a:solidFill>
                <a:srgbClr val="FFFFFF"/>
              </a:solidFill>
            </a:endParaRPr>
          </a:p>
        </p:txBody>
      </p:sp>
      <p:sp>
        <p:nvSpPr>
          <p:cNvPr id="3" name="Подзаголовок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rtlCol="0" anchor="t">
            <a:normAutofit/>
          </a:bodyPr>
          <a:lstStyle/>
          <a:p>
            <a:r>
              <a:rPr lang="en-US" noProof="1">
                <a:solidFill>
                  <a:srgbClr val="FFFFFF"/>
                </a:solidFill>
              </a:rPr>
              <a:t>Alexandr </a:t>
            </a:r>
            <a:r>
              <a:rPr lang="en-US" noProof="1" smtClean="0">
                <a:solidFill>
                  <a:srgbClr val="FFFFFF"/>
                </a:solidFill>
              </a:rPr>
              <a:t>Mishchenko</a:t>
            </a:r>
            <a:r>
              <a:rPr lang="ru-RU" noProof="1" smtClean="0">
                <a:solidFill>
                  <a:srgbClr val="FFFFFF"/>
                </a:solidFill>
              </a:rPr>
              <a:t>, </a:t>
            </a:r>
            <a:r>
              <a:rPr lang="en-US" noProof="1">
                <a:solidFill>
                  <a:srgbClr val="FFFFFF"/>
                </a:solidFill>
              </a:rPr>
              <a:t>Oleg </a:t>
            </a:r>
            <a:r>
              <a:rPr lang="en-US" noProof="1" smtClean="0">
                <a:solidFill>
                  <a:srgbClr val="FFFFFF"/>
                </a:solidFill>
              </a:rPr>
              <a:t>Kosorukov</a:t>
            </a:r>
            <a:r>
              <a:rPr lang="ru-RU" noProof="1" smtClean="0">
                <a:solidFill>
                  <a:srgbClr val="FFFFFF"/>
                </a:solidFill>
              </a:rPr>
              <a:t>, </a:t>
            </a:r>
            <a:r>
              <a:rPr lang="en-US" noProof="1" smtClean="0">
                <a:solidFill>
                  <a:srgbClr val="FFFFFF"/>
                </a:solidFill>
              </a:rPr>
              <a:t>Olga Sviridova</a:t>
            </a:r>
            <a:endParaRPr lang="ru-RU" noProof="1">
              <a:solidFill>
                <a:srgbClr val="FFFFFF"/>
              </a:solidFill>
            </a:endParaRPr>
          </a:p>
        </p:txBody>
      </p:sp>
      <p:cxnSp>
        <p:nvCxnSpPr>
          <p:cNvPr id="23" name="Прямая соединительная линия 2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30246" y="467974"/>
            <a:ext cx="10058400" cy="707886"/>
          </a:xfrm>
          <a:prstGeom prst="rect">
            <a:avLst/>
          </a:prstGeom>
        </p:spPr>
        <p:txBody>
          <a:bodyPr wrap="square">
            <a:spAutoFit/>
          </a:bodyPr>
          <a:lstStyle/>
          <a:p>
            <a:r>
              <a:rPr lang="en-US" sz="2000" dirty="0" smtClean="0"/>
              <a:t>Situation </a:t>
            </a:r>
            <a:r>
              <a:rPr lang="en-US" sz="2000" dirty="0"/>
              <a:t>where the intensity of passenger arrivals U</a:t>
            </a:r>
            <a:r>
              <a:rPr lang="en-US" sz="2000" baseline="-25000" dirty="0"/>
              <a:t>α</a:t>
            </a:r>
            <a:r>
              <a:rPr lang="en-US" sz="2000" baseline="30000" dirty="0"/>
              <a:t>l</a:t>
            </a:r>
            <a:r>
              <a:rPr lang="en-US" sz="2000" dirty="0"/>
              <a:t> (t) is a </a:t>
            </a:r>
            <a:r>
              <a:rPr lang="en-US" sz="2000" dirty="0" smtClean="0"/>
              <a:t>random function </a:t>
            </a:r>
            <a:r>
              <a:rPr lang="en-US" sz="2000" dirty="0"/>
              <a:t>with a given discrete probability </a:t>
            </a:r>
            <a:r>
              <a:rPr lang="en-US" sz="2000" dirty="0" smtClean="0"/>
              <a:t>distribution:</a:t>
            </a:r>
            <a:endParaRPr lang="ru-RU" sz="2000" dirty="0"/>
          </a:p>
        </p:txBody>
      </p:sp>
      <p:pic>
        <p:nvPicPr>
          <p:cNvPr id="4" name="Рисунок 3"/>
          <p:cNvPicPr>
            <a:picLocks noChangeAspect="1"/>
          </p:cNvPicPr>
          <p:nvPr/>
        </p:nvPicPr>
        <p:blipFill>
          <a:blip r:embed="rId2"/>
          <a:stretch>
            <a:fillRect/>
          </a:stretch>
        </p:blipFill>
        <p:spPr>
          <a:xfrm>
            <a:off x="3830113" y="1404180"/>
            <a:ext cx="5002034" cy="2262128"/>
          </a:xfrm>
          <a:prstGeom prst="rect">
            <a:avLst/>
          </a:prstGeom>
        </p:spPr>
      </p:pic>
      <p:sp>
        <p:nvSpPr>
          <p:cNvPr id="5" name="Прямоугольник 4"/>
          <p:cNvSpPr/>
          <p:nvPr/>
        </p:nvSpPr>
        <p:spPr>
          <a:xfrm>
            <a:off x="1254032" y="3955588"/>
            <a:ext cx="10154195" cy="707886"/>
          </a:xfrm>
          <a:prstGeom prst="rect">
            <a:avLst/>
          </a:prstGeom>
        </p:spPr>
        <p:txBody>
          <a:bodyPr wrap="square">
            <a:spAutoFit/>
          </a:bodyPr>
          <a:lstStyle/>
          <a:p>
            <a:r>
              <a:rPr lang="en-US" sz="2000" dirty="0"/>
              <a:t>In this case, when solving problem (13)–(15), one can use the mathematical </a:t>
            </a:r>
            <a:r>
              <a:rPr lang="en-US" sz="2000" dirty="0" smtClean="0"/>
              <a:t>expectation of </a:t>
            </a:r>
            <a:r>
              <a:rPr lang="en-US" sz="2000" dirty="0"/>
              <a:t>the intensity of passenger arrivals:</a:t>
            </a:r>
            <a:endParaRPr lang="ru-RU" sz="2000" dirty="0"/>
          </a:p>
        </p:txBody>
      </p:sp>
      <p:pic>
        <p:nvPicPr>
          <p:cNvPr id="6" name="Рисунок 5"/>
          <p:cNvPicPr>
            <a:picLocks noChangeAspect="1"/>
          </p:cNvPicPr>
          <p:nvPr/>
        </p:nvPicPr>
        <p:blipFill>
          <a:blip r:embed="rId3"/>
          <a:stretch>
            <a:fillRect/>
          </a:stretch>
        </p:blipFill>
        <p:spPr>
          <a:xfrm>
            <a:off x="1254032" y="4952754"/>
            <a:ext cx="9522203" cy="1525657"/>
          </a:xfrm>
          <a:prstGeom prst="rect">
            <a:avLst/>
          </a:prstGeom>
        </p:spPr>
      </p:pic>
      <p:sp>
        <p:nvSpPr>
          <p:cNvPr id="7" name="Номер слайда 6"/>
          <p:cNvSpPr>
            <a:spLocks noGrp="1"/>
          </p:cNvSpPr>
          <p:nvPr>
            <p:ph type="sldNum" sz="quarter" idx="12"/>
          </p:nvPr>
        </p:nvSpPr>
        <p:spPr/>
        <p:txBody>
          <a:bodyPr/>
          <a:lstStyle/>
          <a:p>
            <a:pPr rtl="0"/>
            <a:fld id="{4FAB73BC-B049-4115-A692-8D63A059BFB8}" type="slidenum">
              <a:rPr lang="ru-RU" noProof="1" smtClean="0"/>
              <a:t>10</a:t>
            </a:fld>
            <a:endParaRPr lang="ru-RU" noProof="1"/>
          </a:p>
        </p:txBody>
      </p:sp>
    </p:spTree>
    <p:extLst>
      <p:ext uri="{BB962C8B-B14F-4D97-AF65-F5344CB8AC3E}">
        <p14:creationId xmlns:p14="http://schemas.microsoft.com/office/powerpoint/2010/main" val="151212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205" y="844957"/>
            <a:ext cx="9562011" cy="1015663"/>
          </a:xfrm>
          <a:prstGeom prst="rect">
            <a:avLst/>
          </a:prstGeom>
        </p:spPr>
        <p:txBody>
          <a:bodyPr wrap="square">
            <a:spAutoFit/>
          </a:bodyPr>
          <a:lstStyle/>
          <a:p>
            <a:r>
              <a:rPr lang="en-US" sz="2000" dirty="0"/>
              <a:t>At the same time, taking into account the congestion of urban </a:t>
            </a:r>
            <a:r>
              <a:rPr lang="en-US" sz="2000" dirty="0" smtClean="0"/>
              <a:t>transport routes</a:t>
            </a:r>
            <a:r>
              <a:rPr lang="en-US" sz="2000" dirty="0"/>
              <a:t>, especially during peak hours, the bus schedule on the routes cannot be </a:t>
            </a:r>
            <a:r>
              <a:rPr lang="en-US" sz="2000" dirty="0" smtClean="0"/>
              <a:t>maintained exactly</a:t>
            </a:r>
            <a:r>
              <a:rPr lang="en-US" sz="2000" dirty="0"/>
              <a:t>. Therefore, the intensity of passenger service q</a:t>
            </a:r>
            <a:r>
              <a:rPr lang="en-US" sz="2000" baseline="-25000" dirty="0"/>
              <a:t>α</a:t>
            </a:r>
            <a:r>
              <a:rPr lang="en-US" sz="2000" baseline="30000" dirty="0"/>
              <a:t>l </a:t>
            </a:r>
            <a:r>
              <a:rPr lang="en-US" sz="2000" dirty="0"/>
              <a:t>(t) is also stochastic.</a:t>
            </a:r>
            <a:endParaRPr lang="ru-RU" sz="2000" dirty="0"/>
          </a:p>
        </p:txBody>
      </p:sp>
      <p:pic>
        <p:nvPicPr>
          <p:cNvPr id="3" name="Рисунок 2"/>
          <p:cNvPicPr>
            <a:picLocks noChangeAspect="1"/>
          </p:cNvPicPr>
          <p:nvPr/>
        </p:nvPicPr>
        <p:blipFill>
          <a:blip r:embed="rId2"/>
          <a:stretch>
            <a:fillRect/>
          </a:stretch>
        </p:blipFill>
        <p:spPr>
          <a:xfrm>
            <a:off x="1613617" y="2332775"/>
            <a:ext cx="6218608" cy="1063567"/>
          </a:xfrm>
          <a:prstGeom prst="rect">
            <a:avLst/>
          </a:prstGeom>
        </p:spPr>
      </p:pic>
      <p:sp>
        <p:nvSpPr>
          <p:cNvPr id="4" name="Прямоугольник 3"/>
          <p:cNvSpPr/>
          <p:nvPr/>
        </p:nvSpPr>
        <p:spPr>
          <a:xfrm>
            <a:off x="1518511" y="3883410"/>
            <a:ext cx="9123364" cy="1015663"/>
          </a:xfrm>
          <a:prstGeom prst="rect">
            <a:avLst/>
          </a:prstGeom>
        </p:spPr>
        <p:txBody>
          <a:bodyPr wrap="square">
            <a:spAutoFit/>
          </a:bodyPr>
          <a:lstStyle/>
          <a:p>
            <a:r>
              <a:rPr lang="en-US" sz="2000" dirty="0"/>
              <a:t>Further, problem (13)–(15) can be solved provided that the passenger arrival rates are </a:t>
            </a:r>
            <a:r>
              <a:rPr lang="en-US" sz="2000" dirty="0" smtClean="0"/>
              <a:t>set as </a:t>
            </a:r>
            <a:r>
              <a:rPr lang="en-US" sz="2000" dirty="0"/>
              <a:t>U</a:t>
            </a:r>
            <a:r>
              <a:rPr lang="en-US" sz="2000" baseline="-25000" dirty="0"/>
              <a:t>α</a:t>
            </a:r>
            <a:r>
              <a:rPr lang="en-US" sz="2000" baseline="30000" dirty="0"/>
              <a:t>l</a:t>
            </a:r>
            <a:r>
              <a:rPr lang="en-US" sz="2000" dirty="0"/>
              <a:t> (t) and passenger service intensity – how q</a:t>
            </a:r>
            <a:r>
              <a:rPr lang="en-US" sz="2000" baseline="-25000" dirty="0"/>
              <a:t>α</a:t>
            </a:r>
            <a:r>
              <a:rPr lang="en-US" sz="2000" baseline="30000" dirty="0"/>
              <a:t>l</a:t>
            </a:r>
            <a:r>
              <a:rPr lang="en-US" sz="2000" dirty="0"/>
              <a:t> (t) choosing a distribution of buses</a:t>
            </a:r>
          </a:p>
          <a:p>
            <a:r>
              <a:rPr lang="en-US" sz="2000" dirty="0"/>
              <a:t>along routes that would </a:t>
            </a:r>
            <a:r>
              <a:rPr lang="en-US" sz="2000" dirty="0" smtClean="0"/>
              <a:t>minimize </a:t>
            </a:r>
            <a:r>
              <a:rPr lang="en-US" sz="2000" dirty="0"/>
              <a:t>the functional (13</a:t>
            </a:r>
            <a:r>
              <a:rPr lang="en-US" sz="2000" dirty="0" smtClean="0"/>
              <a:t>).</a:t>
            </a:r>
            <a:endParaRPr lang="ru-RU" sz="2000" dirty="0"/>
          </a:p>
        </p:txBody>
      </p:sp>
      <p:sp>
        <p:nvSpPr>
          <p:cNvPr id="5" name="Номер слайда 4"/>
          <p:cNvSpPr>
            <a:spLocks noGrp="1"/>
          </p:cNvSpPr>
          <p:nvPr>
            <p:ph type="sldNum" sz="quarter" idx="12"/>
          </p:nvPr>
        </p:nvSpPr>
        <p:spPr/>
        <p:txBody>
          <a:bodyPr/>
          <a:lstStyle/>
          <a:p>
            <a:pPr rtl="0"/>
            <a:fld id="{4FAB73BC-B049-4115-A692-8D63A059BFB8}" type="slidenum">
              <a:rPr lang="ru-RU" noProof="1" smtClean="0"/>
              <a:t>11</a:t>
            </a:fld>
            <a:endParaRPr lang="ru-RU" noProof="1"/>
          </a:p>
        </p:txBody>
      </p:sp>
    </p:spTree>
    <p:extLst>
      <p:ext uri="{BB962C8B-B14F-4D97-AF65-F5344CB8AC3E}">
        <p14:creationId xmlns:p14="http://schemas.microsoft.com/office/powerpoint/2010/main" val="12372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4FAB73BC-B049-4115-A692-8D63A059BFB8}" type="slidenum">
              <a:rPr lang="ru-RU" noProof="1" smtClean="0"/>
              <a:t>12</a:t>
            </a:fld>
            <a:endParaRPr lang="ru-RU" noProof="1"/>
          </a:p>
        </p:txBody>
      </p:sp>
      <p:sp>
        <p:nvSpPr>
          <p:cNvPr id="3" name="Прямоугольник 2"/>
          <p:cNvSpPr/>
          <p:nvPr/>
        </p:nvSpPr>
        <p:spPr>
          <a:xfrm>
            <a:off x="304800" y="494607"/>
            <a:ext cx="6096000" cy="3970318"/>
          </a:xfrm>
          <a:prstGeom prst="rect">
            <a:avLst/>
          </a:prstGeom>
        </p:spPr>
        <p:txBody>
          <a:bodyPr>
            <a:spAutoFit/>
          </a:bodyPr>
          <a:lstStyle/>
          <a:p>
            <a:pPr algn="just"/>
            <a:r>
              <a:rPr lang="en-US" dirty="0"/>
              <a:t>We have considered numerical examples of the use of models. Calculations are performed using the MS Excel program.</a:t>
            </a:r>
          </a:p>
          <a:p>
            <a:pPr algn="just"/>
            <a:r>
              <a:rPr lang="en-US" dirty="0"/>
              <a:t>Consider five real bus routes serving the population of one of the districts of Moscow. In total, these bus routes serve about 100 buses per day. On these routes, an average of 20% of the population of the region is served per day, that is, 253,040 people (including return trips). Route maps and passenger flow parameters on some routes are shown in the figure. Assume that 100 buses need to be distributed along these routes so that the number</a:t>
            </a:r>
          </a:p>
          <a:p>
            <a:pPr algn="just"/>
            <a:r>
              <a:rPr lang="en-US" dirty="0"/>
              <a:t>passengers whose service waiting time exceeds τb is minimal. We considered the models in turn and solved the problems within these models. In this case, the condition is satisfied that the number of routes is less than the number of cars (n &gt; l).</a:t>
            </a:r>
            <a:endParaRPr lang="ru-RU" dirty="0"/>
          </a:p>
        </p:txBody>
      </p:sp>
      <p:pic>
        <p:nvPicPr>
          <p:cNvPr id="4" name="Рисунок 3"/>
          <p:cNvPicPr>
            <a:picLocks noChangeAspect="1"/>
          </p:cNvPicPr>
          <p:nvPr/>
        </p:nvPicPr>
        <p:blipFill>
          <a:blip r:embed="rId2"/>
          <a:stretch>
            <a:fillRect/>
          </a:stretch>
        </p:blipFill>
        <p:spPr>
          <a:xfrm>
            <a:off x="6631883" y="2046338"/>
            <a:ext cx="5494496" cy="4054191"/>
          </a:xfrm>
          <a:prstGeom prst="rect">
            <a:avLst/>
          </a:prstGeom>
        </p:spPr>
      </p:pic>
      <p:sp>
        <p:nvSpPr>
          <p:cNvPr id="5" name="Прямоугольник 4"/>
          <p:cNvSpPr/>
          <p:nvPr/>
        </p:nvSpPr>
        <p:spPr>
          <a:xfrm>
            <a:off x="470263" y="5100935"/>
            <a:ext cx="6096000" cy="923330"/>
          </a:xfrm>
          <a:prstGeom prst="rect">
            <a:avLst/>
          </a:prstGeom>
        </p:spPr>
        <p:txBody>
          <a:bodyPr>
            <a:spAutoFit/>
          </a:bodyPr>
          <a:lstStyle/>
          <a:p>
            <a:r>
              <a:rPr lang="en-US" dirty="0">
                <a:latin typeface="TimesNewRoman"/>
              </a:rPr>
              <a:t>These models can be used not only for bus transport, but also on the metro, tram,</a:t>
            </a:r>
          </a:p>
          <a:p>
            <a:r>
              <a:rPr lang="en-US" dirty="0">
                <a:latin typeface="TimesNewRoman"/>
              </a:rPr>
              <a:t>trolleybus, etc.</a:t>
            </a:r>
            <a:endParaRPr lang="ru-RU" dirty="0"/>
          </a:p>
        </p:txBody>
      </p:sp>
    </p:spTree>
    <p:extLst>
      <p:ext uri="{BB962C8B-B14F-4D97-AF65-F5344CB8AC3E}">
        <p14:creationId xmlns:p14="http://schemas.microsoft.com/office/powerpoint/2010/main" val="305925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75656" y="2942047"/>
            <a:ext cx="8865326" cy="923330"/>
          </a:xfrm>
          <a:prstGeom prst="rect">
            <a:avLst/>
          </a:prstGeom>
        </p:spPr>
        <p:txBody>
          <a:bodyPr wrap="square">
            <a:spAutoFit/>
          </a:bodyPr>
          <a:lstStyle/>
          <a:p>
            <a:r>
              <a:rPr lang="en-US" b="1" u="sng" dirty="0" smtClean="0"/>
              <a:t>Aleksandr </a:t>
            </a:r>
            <a:r>
              <a:rPr lang="en-US" b="1" u="sng" dirty="0"/>
              <a:t>Mishchenko, Oleg Kosorukov, Olga Sviridova DYNAMIC MODELS OF TRANSPORT RESOURCES MANAGEMENT, International Journal of Logistics Systems and Management, 2021, DOI: 10.1504/IJLSM.2021.10041729</a:t>
            </a:r>
            <a:endParaRPr lang="ru-RU" b="1" u="sng" dirty="0"/>
          </a:p>
        </p:txBody>
      </p:sp>
      <p:sp>
        <p:nvSpPr>
          <p:cNvPr id="7" name="Прямоугольник 6"/>
          <p:cNvSpPr/>
          <p:nvPr/>
        </p:nvSpPr>
        <p:spPr>
          <a:xfrm>
            <a:off x="1323702" y="859024"/>
            <a:ext cx="8717280" cy="707886"/>
          </a:xfrm>
          <a:prstGeom prst="rect">
            <a:avLst/>
          </a:prstGeom>
        </p:spPr>
        <p:txBody>
          <a:bodyPr wrap="square">
            <a:spAutoFit/>
          </a:bodyPr>
          <a:lstStyle/>
          <a:p>
            <a:r>
              <a:rPr lang="en-US" sz="2000" dirty="0" smtClean="0"/>
              <a:t>Methods </a:t>
            </a:r>
            <a:r>
              <a:rPr lang="en-US" sz="2000" dirty="0"/>
              <a:t>for solving optimization problems and a more detailed description of numerical examples can be found </a:t>
            </a:r>
            <a:r>
              <a:rPr lang="en-US" sz="2000" dirty="0" smtClean="0"/>
              <a:t>in</a:t>
            </a:r>
            <a:r>
              <a:rPr lang="ru-RU" sz="2000" dirty="0" smtClean="0"/>
              <a:t>:</a:t>
            </a:r>
            <a:endParaRPr lang="ru-RU" sz="2000" dirty="0"/>
          </a:p>
        </p:txBody>
      </p:sp>
      <p:sp>
        <p:nvSpPr>
          <p:cNvPr id="8" name="Номер слайда 7"/>
          <p:cNvSpPr>
            <a:spLocks noGrp="1"/>
          </p:cNvSpPr>
          <p:nvPr>
            <p:ph type="sldNum" sz="quarter" idx="12"/>
          </p:nvPr>
        </p:nvSpPr>
        <p:spPr/>
        <p:txBody>
          <a:bodyPr/>
          <a:lstStyle/>
          <a:p>
            <a:pPr rtl="0"/>
            <a:fld id="{4FAB73BC-B049-4115-A692-8D63A059BFB8}" type="slidenum">
              <a:rPr lang="ru-RU" noProof="1" smtClean="0"/>
              <a:t>13</a:t>
            </a:fld>
            <a:endParaRPr lang="ru-RU" noProof="1"/>
          </a:p>
        </p:txBody>
      </p:sp>
    </p:spTree>
    <p:extLst>
      <p:ext uri="{BB962C8B-B14F-4D97-AF65-F5344CB8AC3E}">
        <p14:creationId xmlns:p14="http://schemas.microsoft.com/office/powerpoint/2010/main" val="151008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Thank you for your attention</a:t>
            </a:r>
            <a:endParaRPr lang="ru-RU" dirty="0"/>
          </a:p>
        </p:txBody>
      </p:sp>
      <p:sp>
        <p:nvSpPr>
          <p:cNvPr id="3" name="Номер слайда 2"/>
          <p:cNvSpPr>
            <a:spLocks noGrp="1"/>
          </p:cNvSpPr>
          <p:nvPr>
            <p:ph type="sldNum" sz="quarter" idx="12"/>
          </p:nvPr>
        </p:nvSpPr>
        <p:spPr/>
        <p:txBody>
          <a:bodyPr/>
          <a:lstStyle/>
          <a:p>
            <a:pPr rtl="0"/>
            <a:fld id="{4FAB73BC-B049-4115-A692-8D63A059BFB8}" type="slidenum">
              <a:rPr lang="ru-RU" noProof="1" smtClean="0"/>
              <a:t>14</a:t>
            </a:fld>
            <a:endParaRPr lang="ru-RU" noProof="1"/>
          </a:p>
        </p:txBody>
      </p:sp>
    </p:spTree>
    <p:extLst>
      <p:ext uri="{BB962C8B-B14F-4D97-AF65-F5344CB8AC3E}">
        <p14:creationId xmlns:p14="http://schemas.microsoft.com/office/powerpoint/2010/main" val="257821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5432" y="2221020"/>
            <a:ext cx="4487447" cy="461665"/>
          </a:xfrm>
          <a:prstGeom prst="rect">
            <a:avLst/>
          </a:prstGeom>
        </p:spPr>
        <p:txBody>
          <a:bodyPr wrap="none">
            <a:spAutoFit/>
          </a:bodyPr>
          <a:lstStyle/>
          <a:p>
            <a:r>
              <a:rPr lang="en-US" sz="2400" dirty="0"/>
              <a:t>limited capacity of urban highways</a:t>
            </a:r>
            <a:endParaRPr lang="ru-RU" sz="2400" dirty="0"/>
          </a:p>
        </p:txBody>
      </p:sp>
      <p:sp>
        <p:nvSpPr>
          <p:cNvPr id="3" name="Прямоугольник 2"/>
          <p:cNvSpPr/>
          <p:nvPr/>
        </p:nvSpPr>
        <p:spPr>
          <a:xfrm>
            <a:off x="816579" y="2792452"/>
            <a:ext cx="3373296" cy="461665"/>
          </a:xfrm>
          <a:prstGeom prst="rect">
            <a:avLst/>
          </a:prstGeom>
        </p:spPr>
        <p:txBody>
          <a:bodyPr wrap="none">
            <a:spAutoFit/>
          </a:bodyPr>
          <a:lstStyle/>
          <a:p>
            <a:r>
              <a:rPr lang="en-US" sz="2400" dirty="0"/>
              <a:t>increasing flow of vehicles</a:t>
            </a:r>
            <a:endParaRPr lang="ru-RU" sz="2400" dirty="0"/>
          </a:p>
        </p:txBody>
      </p:sp>
      <p:sp>
        <p:nvSpPr>
          <p:cNvPr id="4" name="Прямоугольник 3"/>
          <p:cNvSpPr/>
          <p:nvPr/>
        </p:nvSpPr>
        <p:spPr>
          <a:xfrm>
            <a:off x="6026331" y="2267187"/>
            <a:ext cx="6096000" cy="830997"/>
          </a:xfrm>
          <a:prstGeom prst="rect">
            <a:avLst/>
          </a:prstGeom>
        </p:spPr>
        <p:txBody>
          <a:bodyPr>
            <a:spAutoFit/>
          </a:bodyPr>
          <a:lstStyle/>
          <a:p>
            <a:r>
              <a:rPr lang="en-US" sz="2400" dirty="0"/>
              <a:t>nonlinear increase in the cost of transporting passengers </a:t>
            </a:r>
            <a:r>
              <a:rPr lang="en-US" sz="2400" dirty="0" smtClean="0"/>
              <a:t>and cargo </a:t>
            </a:r>
            <a:r>
              <a:rPr lang="en-US" sz="2400" dirty="0"/>
              <a:t>in the city</a:t>
            </a:r>
            <a:endParaRPr lang="ru-RU" sz="2400" dirty="0"/>
          </a:p>
        </p:txBody>
      </p:sp>
      <p:sp>
        <p:nvSpPr>
          <p:cNvPr id="5" name="Стрелка вправо 4"/>
          <p:cNvSpPr/>
          <p:nvPr/>
        </p:nvSpPr>
        <p:spPr>
          <a:xfrm>
            <a:off x="4803606" y="2705769"/>
            <a:ext cx="923109"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244046" y="4055907"/>
            <a:ext cx="6096000" cy="1938992"/>
          </a:xfrm>
          <a:prstGeom prst="rect">
            <a:avLst/>
          </a:prstGeom>
        </p:spPr>
        <p:txBody>
          <a:bodyPr>
            <a:spAutoFit/>
          </a:bodyPr>
          <a:lstStyle/>
          <a:p>
            <a:pPr marL="285750" indent="-285750">
              <a:buFont typeface="Arial" panose="020B0604020202020204" pitchFamily="34" charset="0"/>
              <a:buChar char="•"/>
            </a:pPr>
            <a:r>
              <a:rPr lang="en-US" sz="2400" dirty="0"/>
              <a:t>models and methods of system dynamics, </a:t>
            </a:r>
            <a:endParaRPr lang="ru-RU" sz="2400" dirty="0" smtClean="0"/>
          </a:p>
          <a:p>
            <a:pPr marL="285750" indent="-285750">
              <a:buFont typeface="Arial" panose="020B0604020202020204" pitchFamily="34" charset="0"/>
              <a:buChar char="•"/>
            </a:pPr>
            <a:r>
              <a:rPr lang="en-US" sz="2400" dirty="0" smtClean="0"/>
              <a:t>optimization </a:t>
            </a:r>
            <a:r>
              <a:rPr lang="en-US" sz="2400" dirty="0"/>
              <a:t>theory, </a:t>
            </a:r>
            <a:endParaRPr lang="ru-RU" sz="2400" dirty="0" smtClean="0"/>
          </a:p>
          <a:p>
            <a:pPr marL="285750" indent="-285750">
              <a:buFont typeface="Arial" panose="020B0604020202020204" pitchFamily="34" charset="0"/>
              <a:buChar char="•"/>
            </a:pPr>
            <a:r>
              <a:rPr lang="en-US" sz="2400" dirty="0" smtClean="0"/>
              <a:t>regression </a:t>
            </a:r>
            <a:r>
              <a:rPr lang="en-US" sz="2400" dirty="0"/>
              <a:t>analysis,</a:t>
            </a:r>
          </a:p>
          <a:p>
            <a:pPr marL="285750" indent="-285750">
              <a:buFont typeface="Arial" panose="020B0604020202020204" pitchFamily="34" charset="0"/>
              <a:buChar char="•"/>
            </a:pPr>
            <a:r>
              <a:rPr lang="en-US" sz="2400" dirty="0"/>
              <a:t>computer </a:t>
            </a:r>
            <a:r>
              <a:rPr lang="en-US" sz="2400" dirty="0" smtClean="0"/>
              <a:t>modelling</a:t>
            </a:r>
            <a:endParaRPr lang="ru-RU" sz="2400" dirty="0" smtClean="0"/>
          </a:p>
          <a:p>
            <a:pPr marL="285750" indent="-285750">
              <a:buFont typeface="Arial" panose="020B0604020202020204" pitchFamily="34" charset="0"/>
              <a:buChar char="•"/>
            </a:pPr>
            <a:r>
              <a:rPr lang="en-US" sz="2400" dirty="0" smtClean="0"/>
              <a:t> and </a:t>
            </a:r>
            <a:r>
              <a:rPr lang="en-US" sz="2400" dirty="0" err="1" smtClean="0"/>
              <a:t>ect</a:t>
            </a:r>
            <a:r>
              <a:rPr lang="en-US" sz="2400" dirty="0"/>
              <a:t>.</a:t>
            </a:r>
            <a:r>
              <a:rPr lang="en-US" sz="2400" dirty="0" smtClean="0"/>
              <a:t>..</a:t>
            </a:r>
            <a:endParaRPr lang="ru-RU" sz="2400" dirty="0"/>
          </a:p>
        </p:txBody>
      </p:sp>
      <p:sp>
        <p:nvSpPr>
          <p:cNvPr id="8" name="Прямоугольник 7"/>
          <p:cNvSpPr/>
          <p:nvPr/>
        </p:nvSpPr>
        <p:spPr>
          <a:xfrm>
            <a:off x="375432" y="4055907"/>
            <a:ext cx="5570179" cy="461665"/>
          </a:xfrm>
          <a:prstGeom prst="rect">
            <a:avLst/>
          </a:prstGeom>
        </p:spPr>
        <p:txBody>
          <a:bodyPr wrap="none">
            <a:spAutoFit/>
          </a:bodyPr>
          <a:lstStyle/>
          <a:p>
            <a:r>
              <a:rPr lang="en-US" sz="2400" dirty="0" smtClean="0"/>
              <a:t>Modern </a:t>
            </a:r>
            <a:r>
              <a:rPr lang="en-US" sz="2400" dirty="0"/>
              <a:t>research on transport </a:t>
            </a:r>
            <a:r>
              <a:rPr lang="en-US" sz="2400" dirty="0" smtClean="0"/>
              <a:t>management:</a:t>
            </a:r>
            <a:endParaRPr lang="ru-RU" sz="2400" dirty="0"/>
          </a:p>
        </p:txBody>
      </p:sp>
      <p:sp>
        <p:nvSpPr>
          <p:cNvPr id="9" name="Прямоугольник 8"/>
          <p:cNvSpPr/>
          <p:nvPr/>
        </p:nvSpPr>
        <p:spPr>
          <a:xfrm>
            <a:off x="715100" y="435132"/>
            <a:ext cx="10757111" cy="954107"/>
          </a:xfrm>
          <a:prstGeom prst="rect">
            <a:avLst/>
          </a:prstGeom>
        </p:spPr>
        <p:txBody>
          <a:bodyPr wrap="square">
            <a:spAutoFit/>
          </a:bodyPr>
          <a:lstStyle/>
          <a:p>
            <a:r>
              <a:rPr lang="en-US" sz="2800" b="1" dirty="0"/>
              <a:t>The problem of managing transport resources in a large city has become </a:t>
            </a:r>
            <a:r>
              <a:rPr lang="en-US" sz="2800" b="1" dirty="0" smtClean="0"/>
              <a:t>particularly acute</a:t>
            </a:r>
            <a:endParaRPr lang="ru-RU" sz="2800" b="1" dirty="0"/>
          </a:p>
        </p:txBody>
      </p:sp>
      <p:sp>
        <p:nvSpPr>
          <p:cNvPr id="10" name="Номер слайда 9"/>
          <p:cNvSpPr>
            <a:spLocks noGrp="1"/>
          </p:cNvSpPr>
          <p:nvPr>
            <p:ph type="sldNum" sz="quarter" idx="12"/>
          </p:nvPr>
        </p:nvSpPr>
        <p:spPr/>
        <p:txBody>
          <a:bodyPr/>
          <a:lstStyle/>
          <a:p>
            <a:pPr rtl="0"/>
            <a:fld id="{4FAB73BC-B049-4115-A692-8D63A059BFB8}" type="slidenum">
              <a:rPr lang="ru-RU" noProof="1" smtClean="0"/>
              <a:t>2</a:t>
            </a:fld>
            <a:endParaRPr lang="ru-RU" noProof="1"/>
          </a:p>
        </p:txBody>
      </p:sp>
    </p:spTree>
    <p:extLst>
      <p:ext uri="{BB962C8B-B14F-4D97-AF65-F5344CB8AC3E}">
        <p14:creationId xmlns:p14="http://schemas.microsoft.com/office/powerpoint/2010/main" val="40372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775" y="494938"/>
            <a:ext cx="10380619" cy="1200329"/>
          </a:xfrm>
          <a:prstGeom prst="rect">
            <a:avLst/>
          </a:prstGeom>
        </p:spPr>
        <p:txBody>
          <a:bodyPr wrap="square">
            <a:spAutoFit/>
          </a:bodyPr>
          <a:lstStyle/>
          <a:p>
            <a:r>
              <a:rPr lang="en-US" sz="2400" dirty="0"/>
              <a:t> </a:t>
            </a:r>
            <a:r>
              <a:rPr lang="en-US" sz="2400" dirty="0" smtClean="0"/>
              <a:t>The present research </a:t>
            </a:r>
            <a:r>
              <a:rPr lang="en-US" sz="2400" dirty="0"/>
              <a:t>proposes models for managing urban </a:t>
            </a:r>
            <a:r>
              <a:rPr lang="en-US" sz="2400" dirty="0" smtClean="0"/>
              <a:t>passenger</a:t>
            </a:r>
            <a:r>
              <a:rPr lang="ru-RU" sz="2400" dirty="0" smtClean="0"/>
              <a:t> </a:t>
            </a:r>
            <a:r>
              <a:rPr lang="en-US" sz="2400" dirty="0" smtClean="0"/>
              <a:t>transport</a:t>
            </a:r>
            <a:r>
              <a:rPr lang="en-US" sz="2400" dirty="0"/>
              <a:t>, taking into account restrictions on existing transport capacity </a:t>
            </a:r>
            <a:r>
              <a:rPr lang="en-US" sz="2400" dirty="0" smtClean="0"/>
              <a:t>and</a:t>
            </a:r>
            <a:r>
              <a:rPr lang="ru-RU" sz="2400" dirty="0" smtClean="0"/>
              <a:t> </a:t>
            </a:r>
            <a:r>
              <a:rPr lang="en-US" sz="2400" dirty="0" smtClean="0"/>
              <a:t>passenger</a:t>
            </a:r>
            <a:r>
              <a:rPr lang="ru-RU" sz="2400" dirty="0" smtClean="0"/>
              <a:t> </a:t>
            </a:r>
            <a:r>
              <a:rPr lang="en-US" sz="2400" dirty="0" smtClean="0"/>
              <a:t>traffic </a:t>
            </a:r>
            <a:r>
              <a:rPr lang="en-US" sz="2400" dirty="0"/>
              <a:t>intensity.</a:t>
            </a:r>
            <a:endParaRPr lang="ru-RU" sz="2400" dirty="0"/>
          </a:p>
        </p:txBody>
      </p:sp>
      <p:sp>
        <p:nvSpPr>
          <p:cNvPr id="3" name="Прямоугольник 2"/>
          <p:cNvSpPr/>
          <p:nvPr/>
        </p:nvSpPr>
        <p:spPr>
          <a:xfrm>
            <a:off x="1061920" y="2356059"/>
            <a:ext cx="10415977" cy="2677656"/>
          </a:xfrm>
          <a:prstGeom prst="rect">
            <a:avLst/>
          </a:prstGeom>
        </p:spPr>
        <p:txBody>
          <a:bodyPr wrap="square">
            <a:spAutoFit/>
          </a:bodyPr>
          <a:lstStyle/>
          <a:p>
            <a:r>
              <a:rPr lang="en-US" sz="2400" dirty="0"/>
              <a:t>Models are </a:t>
            </a:r>
            <a:r>
              <a:rPr lang="en-US" sz="2400" dirty="0" smtClean="0"/>
              <a:t>designed</a:t>
            </a:r>
            <a:r>
              <a:rPr lang="ru-RU" sz="2400" dirty="0" smtClean="0"/>
              <a:t>:</a:t>
            </a:r>
          </a:p>
          <a:p>
            <a:pPr marL="342900" indent="-342900">
              <a:buFont typeface="Arial" panose="020B0604020202020204" pitchFamily="34" charset="0"/>
              <a:buChar char="•"/>
            </a:pPr>
            <a:r>
              <a:rPr lang="en-US" sz="2400" dirty="0" smtClean="0"/>
              <a:t> </a:t>
            </a:r>
            <a:r>
              <a:rPr lang="en-US" sz="2400" dirty="0"/>
              <a:t>to </a:t>
            </a:r>
            <a:r>
              <a:rPr lang="en-US" sz="2400" dirty="0" smtClean="0"/>
              <a:t>distribute</a:t>
            </a:r>
            <a:r>
              <a:rPr lang="ru-RU" sz="2400" dirty="0" smtClean="0"/>
              <a:t> </a:t>
            </a:r>
            <a:r>
              <a:rPr lang="en-US" sz="2400" dirty="0"/>
              <a:t>a limited fleet of buses over a finite number </a:t>
            </a:r>
            <a:r>
              <a:rPr lang="en-US" sz="2400" dirty="0" smtClean="0"/>
              <a:t>of routes</a:t>
            </a:r>
            <a:r>
              <a:rPr lang="en-US" sz="2400" dirty="0"/>
              <a:t>, while </a:t>
            </a:r>
            <a:r>
              <a:rPr lang="en-US" sz="2400" b="1" u="sng" dirty="0" smtClean="0"/>
              <a:t>minimizing </a:t>
            </a:r>
            <a:r>
              <a:rPr lang="en-US" sz="2400" b="1" u="sng" dirty="0"/>
              <a:t>the overall loss of time for transport </a:t>
            </a:r>
            <a:r>
              <a:rPr lang="en-US" sz="2400" b="1" u="sng" dirty="0" smtClean="0"/>
              <a:t>services</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 to distribute a limited fleet of buses over a finite number </a:t>
            </a:r>
            <a:r>
              <a:rPr lang="en-US" sz="2400" dirty="0" smtClean="0"/>
              <a:t>of routes</a:t>
            </a:r>
            <a:r>
              <a:rPr lang="en-US" sz="2400" dirty="0"/>
              <a:t>, </a:t>
            </a:r>
            <a:r>
              <a:rPr lang="en-US" sz="2400" dirty="0" smtClean="0"/>
              <a:t>while </a:t>
            </a:r>
            <a:r>
              <a:rPr lang="en-US" sz="2400" b="1" u="sng" dirty="0" smtClean="0"/>
              <a:t>minimizing the number </a:t>
            </a:r>
            <a:r>
              <a:rPr lang="en-US" sz="2400" b="1" u="sng" dirty="0"/>
              <a:t>of passengers whose transport service time exceeds the critical one</a:t>
            </a:r>
            <a:endParaRPr lang="ru-RU" sz="2400" b="1" u="sng" dirty="0"/>
          </a:p>
        </p:txBody>
      </p:sp>
      <p:sp>
        <p:nvSpPr>
          <p:cNvPr id="4" name="Номер слайда 3"/>
          <p:cNvSpPr>
            <a:spLocks noGrp="1"/>
          </p:cNvSpPr>
          <p:nvPr>
            <p:ph type="sldNum" sz="quarter" idx="12"/>
          </p:nvPr>
        </p:nvSpPr>
        <p:spPr/>
        <p:txBody>
          <a:bodyPr/>
          <a:lstStyle/>
          <a:p>
            <a:pPr rtl="0"/>
            <a:fld id="{4FAB73BC-B049-4115-A692-8D63A059BFB8}" type="slidenum">
              <a:rPr lang="ru-RU" noProof="1" smtClean="0"/>
              <a:t>3</a:t>
            </a:fld>
            <a:endParaRPr lang="ru-RU" noProof="1"/>
          </a:p>
        </p:txBody>
      </p:sp>
    </p:spTree>
    <p:extLst>
      <p:ext uri="{BB962C8B-B14F-4D97-AF65-F5344CB8AC3E}">
        <p14:creationId xmlns:p14="http://schemas.microsoft.com/office/powerpoint/2010/main" val="403571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919D0-F177-4BBA-9A0B-DBA69E2ED764}"/>
              </a:ext>
            </a:extLst>
          </p:cNvPr>
          <p:cNvSpPr>
            <a:spLocks noGrp="1"/>
          </p:cNvSpPr>
          <p:nvPr>
            <p:ph type="title"/>
          </p:nvPr>
        </p:nvSpPr>
        <p:spPr>
          <a:xfrm>
            <a:off x="963168" y="254291"/>
            <a:ext cx="9720072" cy="1499616"/>
          </a:xfrm>
        </p:spPr>
        <p:txBody>
          <a:bodyPr rtlCol="0">
            <a:normAutofit/>
          </a:bodyPr>
          <a:lstStyle/>
          <a:p>
            <a:r>
              <a:rPr lang="en-US" sz="3600" noProof="1"/>
              <a:t>Statement of the problem</a:t>
            </a:r>
          </a:p>
        </p:txBody>
      </p:sp>
      <p:sp>
        <p:nvSpPr>
          <p:cNvPr id="6" name="Прямоугольник 5"/>
          <p:cNvSpPr/>
          <p:nvPr/>
        </p:nvSpPr>
        <p:spPr>
          <a:xfrm>
            <a:off x="963168" y="1524732"/>
            <a:ext cx="9922546" cy="3785652"/>
          </a:xfrm>
          <a:prstGeom prst="rect">
            <a:avLst/>
          </a:prstGeom>
        </p:spPr>
        <p:txBody>
          <a:bodyPr wrap="square">
            <a:spAutoFit/>
          </a:bodyPr>
          <a:lstStyle/>
          <a:p>
            <a:r>
              <a:rPr lang="en-US" sz="2000" dirty="0"/>
              <a:t>Two dynamic </a:t>
            </a:r>
            <a:r>
              <a:rPr lang="en-US" sz="2000" dirty="0" smtClean="0"/>
              <a:t>optimization </a:t>
            </a:r>
            <a:r>
              <a:rPr lang="en-US" sz="2000" dirty="0"/>
              <a:t>models of the distribution of buses along the routes </a:t>
            </a:r>
            <a:r>
              <a:rPr lang="en-US" sz="2000" dirty="0" smtClean="0"/>
              <a:t>of urban </a:t>
            </a:r>
            <a:r>
              <a:rPr lang="en-US" sz="2000" dirty="0"/>
              <a:t>passenger transport have been developed. The criterion of the fist model is </a:t>
            </a:r>
            <a:r>
              <a:rPr lang="en-US" sz="2000" dirty="0" smtClean="0"/>
              <a:t>the indicator </a:t>
            </a:r>
            <a:r>
              <a:rPr lang="en-US" sz="2000" dirty="0"/>
              <a:t>of the total loss of time by passengers waiting for transport service at a </a:t>
            </a:r>
            <a:r>
              <a:rPr lang="en-US" sz="2000" dirty="0" smtClean="0"/>
              <a:t>given time </a:t>
            </a:r>
            <a:r>
              <a:rPr lang="en-US" sz="2000" dirty="0"/>
              <a:t>interval. In the second model, this indicator is the number of passengers </a:t>
            </a:r>
            <a:r>
              <a:rPr lang="en-US" sz="2000" dirty="0" smtClean="0"/>
              <a:t>whose waiting </a:t>
            </a:r>
            <a:r>
              <a:rPr lang="en-US" sz="2000" dirty="0"/>
              <a:t>time for transport service has exceeded a certain critical value. </a:t>
            </a:r>
            <a:endParaRPr lang="en-US" sz="2000" dirty="0" smtClean="0"/>
          </a:p>
          <a:p>
            <a:endParaRPr lang="en-US" sz="2000" dirty="0"/>
          </a:p>
          <a:p>
            <a:r>
              <a:rPr lang="en-US" sz="2000" dirty="0" smtClean="0"/>
              <a:t>The </a:t>
            </a:r>
            <a:r>
              <a:rPr lang="en-US" sz="2000" dirty="0"/>
              <a:t>limitations </a:t>
            </a:r>
            <a:r>
              <a:rPr lang="en-US" sz="2000" dirty="0" smtClean="0"/>
              <a:t>in these </a:t>
            </a:r>
            <a:r>
              <a:rPr lang="en-US" sz="2000" dirty="0"/>
              <a:t>models are as follows</a:t>
            </a:r>
            <a:r>
              <a:rPr lang="en-US" sz="2000" dirty="0" smtClean="0"/>
              <a:t>:</a:t>
            </a:r>
          </a:p>
          <a:p>
            <a:endParaRPr lang="en-US" sz="2000" dirty="0"/>
          </a:p>
          <a:p>
            <a:r>
              <a:rPr lang="en-US" sz="2000" dirty="0"/>
              <a:t>1 the total number of buses allocated to routes should not exceed the specified value</a:t>
            </a:r>
          </a:p>
          <a:p>
            <a:r>
              <a:rPr lang="en-US" sz="2000" dirty="0"/>
              <a:t>2 at least one bus must be allocated for each route</a:t>
            </a:r>
          </a:p>
          <a:p>
            <a:r>
              <a:rPr lang="en-US" sz="2000" dirty="0"/>
              <a:t>3 all passengers arriving at a fixed time interval at all stops of the routes should be</a:t>
            </a:r>
          </a:p>
          <a:p>
            <a:r>
              <a:rPr lang="en-US" sz="2000" dirty="0"/>
              <a:t>transported</a:t>
            </a:r>
            <a:endParaRPr lang="ru-RU" sz="2000" dirty="0"/>
          </a:p>
        </p:txBody>
      </p:sp>
      <p:sp>
        <p:nvSpPr>
          <p:cNvPr id="4" name="Прямоугольник 3"/>
          <p:cNvSpPr/>
          <p:nvPr/>
        </p:nvSpPr>
        <p:spPr>
          <a:xfrm>
            <a:off x="1062446" y="5596486"/>
            <a:ext cx="6096000" cy="400110"/>
          </a:xfrm>
          <a:prstGeom prst="rect">
            <a:avLst/>
          </a:prstGeom>
        </p:spPr>
        <p:txBody>
          <a:bodyPr>
            <a:spAutoFit/>
          </a:bodyPr>
          <a:lstStyle/>
          <a:p>
            <a:r>
              <a:rPr lang="en-US" sz="2000" b="1" dirty="0" smtClean="0"/>
              <a:t>Improving </a:t>
            </a:r>
            <a:r>
              <a:rPr lang="en-US" sz="2000" b="1" dirty="0"/>
              <a:t>the quality of </a:t>
            </a:r>
            <a:r>
              <a:rPr lang="en-US" sz="2000" b="1" dirty="0" smtClean="0"/>
              <a:t>passenger</a:t>
            </a:r>
            <a:r>
              <a:rPr lang="ru-RU" sz="2000" b="1" dirty="0" smtClean="0"/>
              <a:t> </a:t>
            </a:r>
            <a:r>
              <a:rPr lang="en-US" sz="2000" b="1" dirty="0" smtClean="0"/>
              <a:t>service</a:t>
            </a:r>
            <a:endParaRPr lang="ru-RU" sz="2000" b="1" dirty="0"/>
          </a:p>
        </p:txBody>
      </p:sp>
      <p:sp>
        <p:nvSpPr>
          <p:cNvPr id="7" name="Прямоугольник 6"/>
          <p:cNvSpPr/>
          <p:nvPr/>
        </p:nvSpPr>
        <p:spPr>
          <a:xfrm>
            <a:off x="1062445" y="5965818"/>
            <a:ext cx="10040983" cy="400110"/>
          </a:xfrm>
          <a:prstGeom prst="rect">
            <a:avLst/>
          </a:prstGeom>
        </p:spPr>
        <p:txBody>
          <a:bodyPr wrap="square">
            <a:spAutoFit/>
          </a:bodyPr>
          <a:lstStyle/>
          <a:p>
            <a:r>
              <a:rPr lang="en-US" sz="2000" b="1" dirty="0" smtClean="0"/>
              <a:t>Minimizing </a:t>
            </a:r>
            <a:r>
              <a:rPr lang="en-US" sz="2000" b="1" dirty="0"/>
              <a:t>the number of passengers refusing </a:t>
            </a:r>
            <a:r>
              <a:rPr lang="en-US" sz="2000" b="1" dirty="0" smtClean="0"/>
              <a:t>service transportation </a:t>
            </a:r>
            <a:r>
              <a:rPr lang="en-US" sz="2000" b="1" dirty="0"/>
              <a:t>on the specified routes</a:t>
            </a:r>
            <a:endParaRPr lang="ru-RU" sz="2000" b="1" dirty="0"/>
          </a:p>
        </p:txBody>
      </p:sp>
      <p:sp>
        <p:nvSpPr>
          <p:cNvPr id="8" name="Стрелка вправо 7"/>
          <p:cNvSpPr/>
          <p:nvPr/>
        </p:nvSpPr>
        <p:spPr>
          <a:xfrm>
            <a:off x="219457" y="5739395"/>
            <a:ext cx="801188" cy="452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Номер слайда 8"/>
          <p:cNvSpPr>
            <a:spLocks noGrp="1"/>
          </p:cNvSpPr>
          <p:nvPr>
            <p:ph type="sldNum" sz="quarter" idx="12"/>
          </p:nvPr>
        </p:nvSpPr>
        <p:spPr/>
        <p:txBody>
          <a:bodyPr/>
          <a:lstStyle/>
          <a:p>
            <a:pPr rtl="0"/>
            <a:fld id="{4FAB73BC-B049-4115-A692-8D63A059BFB8}" type="slidenum">
              <a:rPr lang="ru-RU" noProof="1" smtClean="0"/>
              <a:t>4</a:t>
            </a:fld>
            <a:endParaRPr lang="ru-RU" noProof="1"/>
          </a:p>
        </p:txBody>
      </p:sp>
    </p:spTree>
    <p:extLst>
      <p:ext uri="{BB962C8B-B14F-4D97-AF65-F5344CB8AC3E}">
        <p14:creationId xmlns:p14="http://schemas.microsoft.com/office/powerpoint/2010/main" val="140174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188134" y="208879"/>
            <a:ext cx="8028506" cy="3531814"/>
          </a:xfrm>
          <a:prstGeom prst="rect">
            <a:avLst/>
          </a:prstGeom>
        </p:spPr>
      </p:pic>
      <p:pic>
        <p:nvPicPr>
          <p:cNvPr id="3" name="Рисунок 2"/>
          <p:cNvPicPr>
            <a:picLocks noChangeAspect="1"/>
          </p:cNvPicPr>
          <p:nvPr/>
        </p:nvPicPr>
        <p:blipFill>
          <a:blip r:embed="rId3"/>
          <a:stretch>
            <a:fillRect/>
          </a:stretch>
        </p:blipFill>
        <p:spPr>
          <a:xfrm>
            <a:off x="3101048" y="3892730"/>
            <a:ext cx="7758541" cy="2953940"/>
          </a:xfrm>
          <a:prstGeom prst="rect">
            <a:avLst/>
          </a:prstGeom>
        </p:spPr>
      </p:pic>
      <p:sp>
        <p:nvSpPr>
          <p:cNvPr id="4" name="Прямоугольник 3"/>
          <p:cNvSpPr/>
          <p:nvPr/>
        </p:nvSpPr>
        <p:spPr>
          <a:xfrm>
            <a:off x="576095" y="727558"/>
            <a:ext cx="1862303" cy="584775"/>
          </a:xfrm>
          <a:prstGeom prst="rect">
            <a:avLst/>
          </a:prstGeom>
        </p:spPr>
        <p:txBody>
          <a:bodyPr wrap="square">
            <a:spAutoFit/>
          </a:bodyPr>
          <a:lstStyle/>
          <a:p>
            <a:r>
              <a:rPr lang="en-US" sz="3200" dirty="0" smtClean="0">
                <a:latin typeface="+mj-lt"/>
              </a:rPr>
              <a:t>NOTATIONS</a:t>
            </a:r>
            <a:endParaRPr lang="ru-RU" sz="3200" dirty="0">
              <a:latin typeface="+mj-lt"/>
            </a:endParaRPr>
          </a:p>
        </p:txBody>
      </p:sp>
      <p:sp>
        <p:nvSpPr>
          <p:cNvPr id="6" name="Номер слайда 5"/>
          <p:cNvSpPr>
            <a:spLocks noGrp="1"/>
          </p:cNvSpPr>
          <p:nvPr>
            <p:ph type="sldNum" sz="quarter" idx="12"/>
          </p:nvPr>
        </p:nvSpPr>
        <p:spPr/>
        <p:txBody>
          <a:bodyPr/>
          <a:lstStyle/>
          <a:p>
            <a:pPr rtl="0"/>
            <a:fld id="{4FAB73BC-B049-4115-A692-8D63A059BFB8}" type="slidenum">
              <a:rPr lang="ru-RU" noProof="1" smtClean="0"/>
              <a:t>5</a:t>
            </a:fld>
            <a:endParaRPr lang="ru-RU" noProof="1"/>
          </a:p>
        </p:txBody>
      </p:sp>
    </p:spTree>
    <p:extLst>
      <p:ext uri="{BB962C8B-B14F-4D97-AF65-F5344CB8AC3E}">
        <p14:creationId xmlns:p14="http://schemas.microsoft.com/office/powerpoint/2010/main" val="256062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3969" y="130627"/>
            <a:ext cx="6343365" cy="2528869"/>
          </a:xfrm>
          <a:prstGeom prst="rect">
            <a:avLst/>
          </a:prstGeom>
        </p:spPr>
      </p:pic>
      <p:pic>
        <p:nvPicPr>
          <p:cNvPr id="3" name="Рисунок 2"/>
          <p:cNvPicPr>
            <a:picLocks noChangeAspect="1"/>
          </p:cNvPicPr>
          <p:nvPr/>
        </p:nvPicPr>
        <p:blipFill>
          <a:blip r:embed="rId3"/>
          <a:stretch>
            <a:fillRect/>
          </a:stretch>
        </p:blipFill>
        <p:spPr>
          <a:xfrm>
            <a:off x="281646" y="3112342"/>
            <a:ext cx="6751905" cy="3223539"/>
          </a:xfrm>
          <a:prstGeom prst="rect">
            <a:avLst/>
          </a:prstGeom>
        </p:spPr>
      </p:pic>
      <p:pic>
        <p:nvPicPr>
          <p:cNvPr id="4" name="Рисунок 3"/>
          <p:cNvPicPr>
            <a:picLocks noChangeAspect="1"/>
          </p:cNvPicPr>
          <p:nvPr/>
        </p:nvPicPr>
        <p:blipFill>
          <a:blip r:embed="rId4"/>
          <a:stretch>
            <a:fillRect/>
          </a:stretch>
        </p:blipFill>
        <p:spPr>
          <a:xfrm>
            <a:off x="6948629" y="4273245"/>
            <a:ext cx="5182411" cy="2292591"/>
          </a:xfrm>
          <a:prstGeom prst="rect">
            <a:avLst/>
          </a:prstGeom>
        </p:spPr>
      </p:pic>
      <p:sp>
        <p:nvSpPr>
          <p:cNvPr id="5" name="Номер слайда 4"/>
          <p:cNvSpPr>
            <a:spLocks noGrp="1"/>
          </p:cNvSpPr>
          <p:nvPr>
            <p:ph type="sldNum" sz="quarter" idx="12"/>
          </p:nvPr>
        </p:nvSpPr>
        <p:spPr/>
        <p:txBody>
          <a:bodyPr/>
          <a:lstStyle/>
          <a:p>
            <a:pPr rtl="0"/>
            <a:fld id="{4FAB73BC-B049-4115-A692-8D63A059BFB8}" type="slidenum">
              <a:rPr lang="ru-RU" noProof="1" smtClean="0"/>
              <a:t>6</a:t>
            </a:fld>
            <a:endParaRPr lang="ru-RU" noProof="1"/>
          </a:p>
        </p:txBody>
      </p:sp>
      <p:pic>
        <p:nvPicPr>
          <p:cNvPr id="6" name="Рисунок 5"/>
          <p:cNvPicPr>
            <a:picLocks noChangeAspect="1"/>
          </p:cNvPicPr>
          <p:nvPr/>
        </p:nvPicPr>
        <p:blipFill>
          <a:blip r:embed="rId5"/>
          <a:stretch>
            <a:fillRect/>
          </a:stretch>
        </p:blipFill>
        <p:spPr>
          <a:xfrm>
            <a:off x="7704279" y="1395061"/>
            <a:ext cx="4106721" cy="2028621"/>
          </a:xfrm>
          <a:prstGeom prst="rect">
            <a:avLst/>
          </a:prstGeom>
        </p:spPr>
      </p:pic>
      <p:sp>
        <p:nvSpPr>
          <p:cNvPr id="7" name="Прямоугольник 6"/>
          <p:cNvSpPr/>
          <p:nvPr/>
        </p:nvSpPr>
        <p:spPr>
          <a:xfrm>
            <a:off x="7486860" y="545498"/>
            <a:ext cx="4541557" cy="923330"/>
          </a:xfrm>
          <a:prstGeom prst="rect">
            <a:avLst/>
          </a:prstGeom>
        </p:spPr>
        <p:txBody>
          <a:bodyPr wrap="square">
            <a:spAutoFit/>
          </a:bodyPr>
          <a:lstStyle/>
          <a:p>
            <a:r>
              <a:rPr lang="en-US" b="1" dirty="0" smtClean="0"/>
              <a:t>Waiting </a:t>
            </a:r>
            <a:r>
              <a:rPr lang="en-US" b="1" dirty="0"/>
              <a:t>time </a:t>
            </a:r>
            <a:r>
              <a:rPr lang="en-US" b="1" dirty="0" smtClean="0"/>
              <a:t>(example) for</a:t>
            </a:r>
            <a:r>
              <a:rPr lang="ru-RU" b="1" dirty="0" smtClean="0"/>
              <a:t> </a:t>
            </a:r>
            <a:r>
              <a:rPr lang="en-US" b="1" dirty="0" smtClean="0"/>
              <a:t>transport </a:t>
            </a:r>
            <a:r>
              <a:rPr lang="en-US" b="1" dirty="0"/>
              <a:t>service for a passenger who arrived at the stop α of route l as </a:t>
            </a:r>
            <a:r>
              <a:rPr lang="en-US" b="1" i="1" dirty="0"/>
              <a:t>T</a:t>
            </a:r>
            <a:r>
              <a:rPr lang="en-US" b="1" i="1" baseline="-25000" dirty="0"/>
              <a:t>α</a:t>
            </a:r>
            <a:r>
              <a:rPr lang="en-US" b="1" i="1" baseline="30000" dirty="0"/>
              <a:t>l</a:t>
            </a:r>
            <a:r>
              <a:rPr lang="en-US" b="1" i="1" dirty="0"/>
              <a:t> (t)</a:t>
            </a:r>
            <a:r>
              <a:rPr lang="en-US" b="1" dirty="0"/>
              <a:t>.</a:t>
            </a:r>
            <a:endParaRPr lang="ru-RU" b="1" dirty="0"/>
          </a:p>
        </p:txBody>
      </p:sp>
    </p:spTree>
    <p:extLst>
      <p:ext uri="{BB962C8B-B14F-4D97-AF65-F5344CB8AC3E}">
        <p14:creationId xmlns:p14="http://schemas.microsoft.com/office/powerpoint/2010/main" val="365174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87573" y="146031"/>
            <a:ext cx="4686758" cy="584775"/>
          </a:xfrm>
          <a:prstGeom prst="rect">
            <a:avLst/>
          </a:prstGeom>
        </p:spPr>
        <p:txBody>
          <a:bodyPr wrap="square">
            <a:spAutoFit/>
          </a:bodyPr>
          <a:lstStyle/>
          <a:p>
            <a:r>
              <a:rPr lang="en-US" sz="3200" dirty="0" smtClean="0">
                <a:latin typeface="+mj-lt"/>
              </a:rPr>
              <a:t>OPTIMIZATION MODEL</a:t>
            </a:r>
            <a:endParaRPr lang="ru-RU" sz="3200" dirty="0">
              <a:latin typeface="+mj-lt"/>
            </a:endParaRPr>
          </a:p>
        </p:txBody>
      </p:sp>
      <p:pic>
        <p:nvPicPr>
          <p:cNvPr id="5" name="Рисунок 4"/>
          <p:cNvPicPr>
            <a:picLocks noChangeAspect="1"/>
          </p:cNvPicPr>
          <p:nvPr/>
        </p:nvPicPr>
        <p:blipFill>
          <a:blip r:embed="rId2"/>
          <a:stretch>
            <a:fillRect/>
          </a:stretch>
        </p:blipFill>
        <p:spPr>
          <a:xfrm>
            <a:off x="1248278" y="672728"/>
            <a:ext cx="10386373" cy="1091321"/>
          </a:xfrm>
          <a:prstGeom prst="rect">
            <a:avLst/>
          </a:prstGeom>
        </p:spPr>
      </p:pic>
      <p:pic>
        <p:nvPicPr>
          <p:cNvPr id="6" name="Рисунок 5"/>
          <p:cNvPicPr>
            <a:picLocks noChangeAspect="1"/>
          </p:cNvPicPr>
          <p:nvPr/>
        </p:nvPicPr>
        <p:blipFill>
          <a:blip r:embed="rId3"/>
          <a:stretch>
            <a:fillRect/>
          </a:stretch>
        </p:blipFill>
        <p:spPr>
          <a:xfrm>
            <a:off x="1439866" y="1567038"/>
            <a:ext cx="10003196" cy="2070880"/>
          </a:xfrm>
          <a:prstGeom prst="rect">
            <a:avLst/>
          </a:prstGeom>
        </p:spPr>
      </p:pic>
      <p:sp>
        <p:nvSpPr>
          <p:cNvPr id="8" name="Прямоугольник 7"/>
          <p:cNvSpPr/>
          <p:nvPr/>
        </p:nvSpPr>
        <p:spPr>
          <a:xfrm>
            <a:off x="452845" y="5542229"/>
            <a:ext cx="11504023" cy="1200329"/>
          </a:xfrm>
          <a:prstGeom prst="rect">
            <a:avLst/>
          </a:prstGeom>
          <a:solidFill>
            <a:schemeClr val="accent1">
              <a:lumMod val="40000"/>
              <a:lumOff val="60000"/>
            </a:schemeClr>
          </a:solidFill>
        </p:spPr>
        <p:txBody>
          <a:bodyPr wrap="square">
            <a:spAutoFit/>
          </a:bodyPr>
          <a:lstStyle/>
          <a:p>
            <a:r>
              <a:rPr lang="en-US" dirty="0"/>
              <a:t>Thus, the objective function (10) in the model (10)–(12) sets the total loss of time </a:t>
            </a:r>
            <a:r>
              <a:rPr lang="en-US" dirty="0" smtClean="0"/>
              <a:t>for passengers </a:t>
            </a:r>
            <a:r>
              <a:rPr lang="en-US" dirty="0"/>
              <a:t>waiting for transport services at all stops at the time interval (0, T) for </a:t>
            </a:r>
            <a:r>
              <a:rPr lang="en-US" dirty="0" smtClean="0"/>
              <a:t>various permissible </a:t>
            </a:r>
            <a:r>
              <a:rPr lang="en-US" dirty="0"/>
              <a:t>bus distributions along the routes specified by set </a:t>
            </a:r>
            <a:r>
              <a:rPr lang="en-US" dirty="0" smtClean="0"/>
              <a:t>A. </a:t>
            </a:r>
            <a:r>
              <a:rPr lang="en-US" dirty="0"/>
              <a:t>Restriction (11</a:t>
            </a:r>
            <a:r>
              <a:rPr lang="en-US" dirty="0" smtClean="0"/>
              <a:t>) indicates </a:t>
            </a:r>
            <a:r>
              <a:rPr lang="en-US" dirty="0"/>
              <a:t>that the number of all buses distributed along </a:t>
            </a:r>
            <a:r>
              <a:rPr lang="en-US" dirty="0" smtClean="0"/>
              <a:t>the routes </a:t>
            </a:r>
            <a:r>
              <a:rPr lang="en-US" dirty="0"/>
              <a:t>is fixed and equal to m.</a:t>
            </a:r>
          </a:p>
          <a:p>
            <a:r>
              <a:rPr lang="en-US" dirty="0"/>
              <a:t>Condition (12) means that all passengers arriving at a particular stop must be transported</a:t>
            </a:r>
            <a:endParaRPr lang="ru-RU" dirty="0"/>
          </a:p>
        </p:txBody>
      </p:sp>
      <p:pic>
        <p:nvPicPr>
          <p:cNvPr id="9" name="Рисунок 8"/>
          <p:cNvPicPr>
            <a:picLocks noChangeAspect="1"/>
          </p:cNvPicPr>
          <p:nvPr/>
        </p:nvPicPr>
        <p:blipFill>
          <a:blip r:embed="rId4"/>
          <a:stretch>
            <a:fillRect/>
          </a:stretch>
        </p:blipFill>
        <p:spPr>
          <a:xfrm>
            <a:off x="1248278" y="3826887"/>
            <a:ext cx="8331151" cy="1441375"/>
          </a:xfrm>
          <a:prstGeom prst="rect">
            <a:avLst/>
          </a:prstGeom>
        </p:spPr>
      </p:pic>
      <p:sp>
        <p:nvSpPr>
          <p:cNvPr id="10" name="Номер слайда 9"/>
          <p:cNvSpPr>
            <a:spLocks noGrp="1"/>
          </p:cNvSpPr>
          <p:nvPr>
            <p:ph type="sldNum" sz="quarter" idx="12"/>
          </p:nvPr>
        </p:nvSpPr>
        <p:spPr/>
        <p:txBody>
          <a:bodyPr/>
          <a:lstStyle/>
          <a:p>
            <a:pPr rtl="0"/>
            <a:fld id="{4FAB73BC-B049-4115-A692-8D63A059BFB8}" type="slidenum">
              <a:rPr lang="ru-RU" noProof="1" smtClean="0"/>
              <a:t>7</a:t>
            </a:fld>
            <a:endParaRPr lang="ru-RU" noProof="1"/>
          </a:p>
        </p:txBody>
      </p:sp>
    </p:spTree>
    <p:extLst>
      <p:ext uri="{BB962C8B-B14F-4D97-AF65-F5344CB8AC3E}">
        <p14:creationId xmlns:p14="http://schemas.microsoft.com/office/powerpoint/2010/main" val="373759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1511" y="890016"/>
            <a:ext cx="9339072" cy="355310"/>
          </a:xfrm>
        </p:spPr>
        <p:txBody>
          <a:bodyPr>
            <a:normAutofit fontScale="90000"/>
          </a:bodyPr>
          <a:lstStyle/>
          <a:p>
            <a:r>
              <a:rPr lang="en-US" dirty="0"/>
              <a:t>OPTIMIZATION </a:t>
            </a:r>
            <a:r>
              <a:rPr lang="en-US" dirty="0" smtClean="0"/>
              <a:t>MODEL</a:t>
            </a:r>
            <a:r>
              <a:rPr lang="ru-RU" dirty="0" smtClean="0"/>
              <a:t> 2</a:t>
            </a:r>
            <a:r>
              <a:rPr lang="en-US" dirty="0"/>
              <a:t/>
            </a:r>
            <a:br>
              <a:rPr lang="en-US" dirty="0"/>
            </a:br>
            <a:endParaRPr lang="ru-RU" dirty="0"/>
          </a:p>
        </p:txBody>
      </p:sp>
      <p:sp>
        <p:nvSpPr>
          <p:cNvPr id="3" name="Прямоугольник 2"/>
          <p:cNvSpPr/>
          <p:nvPr/>
        </p:nvSpPr>
        <p:spPr>
          <a:xfrm>
            <a:off x="1311510" y="1245326"/>
            <a:ext cx="9539369" cy="646331"/>
          </a:xfrm>
          <a:prstGeom prst="rect">
            <a:avLst/>
          </a:prstGeom>
        </p:spPr>
        <p:txBody>
          <a:bodyPr wrap="square">
            <a:spAutoFit/>
          </a:bodyPr>
          <a:lstStyle/>
          <a:p>
            <a:r>
              <a:rPr lang="en-US" dirty="0" smtClean="0"/>
              <a:t>Minimizing </a:t>
            </a:r>
            <a:r>
              <a:rPr lang="en-US" dirty="0"/>
              <a:t>the number of passengers whose waiting time for transport </a:t>
            </a:r>
            <a:r>
              <a:rPr lang="en-US" dirty="0" smtClean="0"/>
              <a:t>services exceeds </a:t>
            </a:r>
            <a:r>
              <a:rPr lang="en-US" dirty="0"/>
              <a:t>some critical time τ</a:t>
            </a:r>
            <a:r>
              <a:rPr lang="en-US" baseline="-25000" dirty="0"/>
              <a:t>b</a:t>
            </a:r>
            <a:r>
              <a:rPr lang="en-US" dirty="0"/>
              <a:t> (τ-boundary).</a:t>
            </a:r>
            <a:endParaRPr lang="ru-RU" dirty="0"/>
          </a:p>
        </p:txBody>
      </p:sp>
      <p:pic>
        <p:nvPicPr>
          <p:cNvPr id="4" name="Рисунок 3"/>
          <p:cNvPicPr>
            <a:picLocks noChangeAspect="1"/>
          </p:cNvPicPr>
          <p:nvPr/>
        </p:nvPicPr>
        <p:blipFill>
          <a:blip r:embed="rId2"/>
          <a:stretch>
            <a:fillRect/>
          </a:stretch>
        </p:blipFill>
        <p:spPr>
          <a:xfrm>
            <a:off x="1720181" y="2319110"/>
            <a:ext cx="9130698" cy="2810237"/>
          </a:xfrm>
          <a:prstGeom prst="rect">
            <a:avLst/>
          </a:prstGeom>
        </p:spPr>
      </p:pic>
      <p:sp>
        <p:nvSpPr>
          <p:cNvPr id="5" name="Прямоугольник 4"/>
          <p:cNvSpPr/>
          <p:nvPr/>
        </p:nvSpPr>
        <p:spPr>
          <a:xfrm>
            <a:off x="661852" y="5650412"/>
            <a:ext cx="9988731" cy="923330"/>
          </a:xfrm>
          <a:prstGeom prst="rect">
            <a:avLst/>
          </a:prstGeom>
        </p:spPr>
        <p:txBody>
          <a:bodyPr wrap="square">
            <a:spAutoFit/>
          </a:bodyPr>
          <a:lstStyle/>
          <a:p>
            <a:r>
              <a:rPr lang="en-US" dirty="0" smtClean="0"/>
              <a:t>We denote </a:t>
            </a:r>
            <a:r>
              <a:rPr lang="en-US" dirty="0"/>
              <a:t>by Ω(a) the set of passengers whose </a:t>
            </a:r>
            <a:r>
              <a:rPr lang="en-US" dirty="0" smtClean="0"/>
              <a:t>waiting time </a:t>
            </a:r>
            <a:r>
              <a:rPr lang="en-US" dirty="0"/>
              <a:t>is more than τb when distributing buses along the routes specified by the </a:t>
            </a:r>
            <a:r>
              <a:rPr lang="en-US" dirty="0" smtClean="0"/>
              <a:t>vector a </a:t>
            </a:r>
            <a:r>
              <a:rPr lang="en-US" dirty="0"/>
              <a:t>= (a1, …, am). Accordingly, through |Ω(a)| denote the number of passengers in the </a:t>
            </a:r>
            <a:r>
              <a:rPr lang="en-US" dirty="0" smtClean="0"/>
              <a:t>set Ω(a</a:t>
            </a:r>
            <a:r>
              <a:rPr lang="en-US" dirty="0"/>
              <a:t>)</a:t>
            </a:r>
            <a:endParaRPr lang="ru-RU" dirty="0"/>
          </a:p>
        </p:txBody>
      </p:sp>
      <p:sp>
        <p:nvSpPr>
          <p:cNvPr id="6" name="Номер слайда 5"/>
          <p:cNvSpPr>
            <a:spLocks noGrp="1"/>
          </p:cNvSpPr>
          <p:nvPr>
            <p:ph type="sldNum" sz="quarter" idx="12"/>
          </p:nvPr>
        </p:nvSpPr>
        <p:spPr/>
        <p:txBody>
          <a:bodyPr/>
          <a:lstStyle/>
          <a:p>
            <a:pPr rtl="0"/>
            <a:fld id="{4FAB73BC-B049-4115-A692-8D63A059BFB8}" type="slidenum">
              <a:rPr lang="ru-RU" noProof="1" smtClean="0"/>
              <a:t>8</a:t>
            </a:fld>
            <a:endParaRPr lang="ru-RU" noProof="1"/>
          </a:p>
        </p:txBody>
      </p:sp>
    </p:spTree>
    <p:extLst>
      <p:ext uri="{BB962C8B-B14F-4D97-AF65-F5344CB8AC3E}">
        <p14:creationId xmlns:p14="http://schemas.microsoft.com/office/powerpoint/2010/main" val="167590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0492" y="1629566"/>
            <a:ext cx="9440091" cy="1323439"/>
          </a:xfrm>
          <a:prstGeom prst="rect">
            <a:avLst/>
          </a:prstGeom>
        </p:spPr>
        <p:txBody>
          <a:bodyPr wrap="square">
            <a:spAutoFit/>
          </a:bodyPr>
          <a:lstStyle/>
          <a:p>
            <a:r>
              <a:rPr lang="en-US" sz="2000" dirty="0" smtClean="0"/>
              <a:t>Optimization </a:t>
            </a:r>
            <a:r>
              <a:rPr lang="en-US" sz="2000" dirty="0"/>
              <a:t>problem (13)–(15) is a nonlinear integer problem. When choosing any</a:t>
            </a:r>
          </a:p>
          <a:p>
            <a:r>
              <a:rPr lang="en-US" sz="2000" dirty="0"/>
              <a:t>distribution a ∈ A passenger service intensity is determined q</a:t>
            </a:r>
            <a:r>
              <a:rPr lang="en-US" sz="2000" baseline="-25000" dirty="0"/>
              <a:t>α</a:t>
            </a:r>
            <a:r>
              <a:rPr lang="en-US" sz="2000" baseline="30000" dirty="0"/>
              <a:t>l</a:t>
            </a:r>
            <a:r>
              <a:rPr lang="en-US" sz="2000" dirty="0"/>
              <a:t> (t) at every stop. Next, a</a:t>
            </a:r>
          </a:p>
          <a:p>
            <a:r>
              <a:rPr lang="en-US" sz="2000" dirty="0"/>
              <a:t>function </a:t>
            </a:r>
            <a:r>
              <a:rPr lang="en-US" sz="2000" dirty="0" smtClean="0"/>
              <a:t>T</a:t>
            </a:r>
            <a:r>
              <a:rPr lang="en-US" sz="2000" baseline="-25000" dirty="0" smtClean="0"/>
              <a:t>α</a:t>
            </a:r>
            <a:r>
              <a:rPr lang="en-US" sz="2000" baseline="30000" dirty="0" smtClean="0"/>
              <a:t>l</a:t>
            </a:r>
            <a:r>
              <a:rPr lang="en-US" sz="2000" dirty="0" smtClean="0"/>
              <a:t> </a:t>
            </a:r>
            <a:r>
              <a:rPr lang="en-US" sz="2000" dirty="0"/>
              <a:t>(t) can be formed for a final moment of time t the arrival of passengers at one</a:t>
            </a:r>
          </a:p>
          <a:p>
            <a:r>
              <a:rPr lang="en-US" sz="2000" dirty="0"/>
              <a:t>of the stops.</a:t>
            </a:r>
            <a:endParaRPr lang="ru-RU" sz="2000" dirty="0"/>
          </a:p>
        </p:txBody>
      </p:sp>
      <p:sp>
        <p:nvSpPr>
          <p:cNvPr id="4" name="Заголовок 1"/>
          <p:cNvSpPr>
            <a:spLocks noGrp="1"/>
          </p:cNvSpPr>
          <p:nvPr>
            <p:ph type="title"/>
          </p:nvPr>
        </p:nvSpPr>
        <p:spPr>
          <a:xfrm>
            <a:off x="1311511" y="890016"/>
            <a:ext cx="9339072" cy="355310"/>
          </a:xfrm>
        </p:spPr>
        <p:txBody>
          <a:bodyPr>
            <a:normAutofit fontScale="90000"/>
          </a:bodyPr>
          <a:lstStyle/>
          <a:p>
            <a:r>
              <a:rPr lang="en-US" dirty="0"/>
              <a:t>OPTIMIZATION </a:t>
            </a:r>
            <a:r>
              <a:rPr lang="en-US" dirty="0" smtClean="0"/>
              <a:t>MODEL</a:t>
            </a:r>
            <a:r>
              <a:rPr lang="ru-RU" dirty="0" smtClean="0"/>
              <a:t> 2</a:t>
            </a:r>
            <a:r>
              <a:rPr lang="en-US" dirty="0"/>
              <a:t/>
            </a:r>
            <a:br>
              <a:rPr lang="en-US" dirty="0"/>
            </a:br>
            <a:endParaRPr lang="ru-RU" dirty="0"/>
          </a:p>
        </p:txBody>
      </p:sp>
      <p:sp>
        <p:nvSpPr>
          <p:cNvPr id="5" name="Прямоугольник 4"/>
          <p:cNvSpPr/>
          <p:nvPr/>
        </p:nvSpPr>
        <p:spPr>
          <a:xfrm>
            <a:off x="1311511" y="3773473"/>
            <a:ext cx="9957380" cy="1015663"/>
          </a:xfrm>
          <a:prstGeom prst="rect">
            <a:avLst/>
          </a:prstGeom>
        </p:spPr>
        <p:txBody>
          <a:bodyPr wrap="square">
            <a:spAutoFit/>
          </a:bodyPr>
          <a:lstStyle/>
          <a:p>
            <a:r>
              <a:rPr lang="en-US" sz="2000" dirty="0" smtClean="0"/>
              <a:t>Given </a:t>
            </a:r>
            <a:r>
              <a:rPr lang="en-US" sz="2000" dirty="0"/>
              <a:t>the complexity of exhaustive search of all options for distributing buses </a:t>
            </a:r>
            <a:r>
              <a:rPr lang="en-US" sz="2000" dirty="0" smtClean="0"/>
              <a:t>along the </a:t>
            </a:r>
            <a:r>
              <a:rPr lang="en-US" sz="2000" dirty="0"/>
              <a:t>route on the set A, it is preferable to solve problem (13)–(15) using the </a:t>
            </a:r>
            <a:r>
              <a:rPr lang="en-US" sz="2000" dirty="0" smtClean="0"/>
              <a:t>so-called branch </a:t>
            </a:r>
            <a:r>
              <a:rPr lang="en-US" sz="2000" dirty="0"/>
              <a:t>and bound method. This method allows you to discard in advance </a:t>
            </a:r>
            <a:r>
              <a:rPr lang="en-US" sz="2000" dirty="0" smtClean="0"/>
              <a:t>inefficient options </a:t>
            </a:r>
            <a:r>
              <a:rPr lang="en-US" sz="2000" dirty="0"/>
              <a:t>for redistributing buses.</a:t>
            </a:r>
            <a:endParaRPr lang="ru-RU" sz="2000" dirty="0"/>
          </a:p>
        </p:txBody>
      </p:sp>
      <p:sp>
        <p:nvSpPr>
          <p:cNvPr id="6" name="Номер слайда 5"/>
          <p:cNvSpPr>
            <a:spLocks noGrp="1"/>
          </p:cNvSpPr>
          <p:nvPr>
            <p:ph type="sldNum" sz="quarter" idx="12"/>
          </p:nvPr>
        </p:nvSpPr>
        <p:spPr/>
        <p:txBody>
          <a:bodyPr/>
          <a:lstStyle/>
          <a:p>
            <a:pPr rtl="0"/>
            <a:fld id="{4FAB73BC-B049-4115-A692-8D63A059BFB8}" type="slidenum">
              <a:rPr lang="ru-RU" noProof="1" smtClean="0"/>
              <a:t>9</a:t>
            </a:fld>
            <a:endParaRPr lang="ru-RU" noProof="1"/>
          </a:p>
        </p:txBody>
      </p:sp>
    </p:spTree>
    <p:extLst>
      <p:ext uri="{BB962C8B-B14F-4D97-AF65-F5344CB8AC3E}">
        <p14:creationId xmlns:p14="http://schemas.microsoft.com/office/powerpoint/2010/main" val="2041617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мплекс">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36806563_TF22378848.potx" id="{6DCD0967-A04E-431F-9EF9-3DF61BC4AB39}" vid="{943180A9-332B-48B8-BEA3-0C7B70DB3063}"/>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documentManagement/types"/>
    <ds:schemaRef ds:uri="71af3243-3dd4-4a8d-8c0d-dd76da1f02a5"/>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16c05727-aa75-4e4a-9b5f-8a80a1165891"/>
    <ds:schemaRef ds:uri="http://www.w3.org/XML/1998/namespace"/>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Оформление Комплекс</Template>
  <TotalTime>0</TotalTime>
  <Words>1003</Words>
  <Application>Microsoft Office PowerPoint</Application>
  <PresentationFormat>Широкоэкранный</PresentationFormat>
  <Paragraphs>70</Paragraphs>
  <Slides>14</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Calibri</vt:lpstr>
      <vt:lpstr>TimesNewRoman</vt:lpstr>
      <vt:lpstr>Tw Cen MT</vt:lpstr>
      <vt:lpstr>Tw Cen MT Condensed</vt:lpstr>
      <vt:lpstr>Wingdings 3</vt:lpstr>
      <vt:lpstr>Комплекс</vt:lpstr>
      <vt:lpstr>Dynamic models of transport resources management</vt:lpstr>
      <vt:lpstr>Презентация PowerPoint</vt:lpstr>
      <vt:lpstr>Презентация PowerPoint</vt:lpstr>
      <vt:lpstr>Statement of the problem</vt:lpstr>
      <vt:lpstr>Презентация PowerPoint</vt:lpstr>
      <vt:lpstr>Презентация PowerPoint</vt:lpstr>
      <vt:lpstr>Презентация PowerPoint</vt:lpstr>
      <vt:lpstr>OPTIMIZATION MODEL 2 </vt:lpstr>
      <vt:lpstr>OPTIMIZATION MODEL 2 </vt:lpstr>
      <vt:lpstr>Презентация PowerPoint</vt:lpstr>
      <vt:lpstr>Презентация PowerPoint</vt:lpstr>
      <vt:lpstr>Презентация PowerPoint</vt:lpstr>
      <vt:lpstr>Презентация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2022-09-20T15:18:03Z</dcterms:created>
  <dcterms:modified xsi:type="dcterms:W3CDTF">2022-09-21T10:56:01Z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