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64" r:id="rId6"/>
    <p:sldId id="260" r:id="rId7"/>
    <p:sldId id="339" r:id="rId8"/>
    <p:sldId id="340" r:id="rId9"/>
    <p:sldId id="262" r:id="rId10"/>
    <p:sldId id="371" r:id="rId11"/>
    <p:sldId id="370" r:id="rId12"/>
    <p:sldId id="384" r:id="rId13"/>
    <p:sldId id="385" r:id="rId14"/>
    <p:sldId id="397" r:id="rId15"/>
    <p:sldId id="399" r:id="rId16"/>
    <p:sldId id="401" r:id="rId17"/>
    <p:sldId id="402" r:id="rId18"/>
    <p:sldId id="405" r:id="rId19"/>
    <p:sldId id="403" r:id="rId20"/>
    <p:sldId id="265" r:id="rId21"/>
    <p:sldId id="266" r:id="rId22"/>
    <p:sldId id="267" r:id="rId23"/>
    <p:sldId id="407" r:id="rId24"/>
    <p:sldId id="408" r:id="rId25"/>
    <p:sldId id="409" r:id="rId26"/>
    <p:sldId id="268" r:id="rId27"/>
    <p:sldId id="410" r:id="rId28"/>
    <p:sldId id="291" r:id="rId29"/>
  </p:sldIdLst>
  <p:sldSz cx="12192000" cy="6858000" type="screen4x3"/>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4EA2"/>
    <a:srgbClr val="9CC5FD"/>
    <a:srgbClr val="3A6695"/>
    <a:srgbClr val="134263"/>
    <a:srgbClr val="1E2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963" autoAdjust="0"/>
  </p:normalViewPr>
  <p:slideViewPr>
    <p:cSldViewPr snapToGrid="0" showGuides="1">
      <p:cViewPr varScale="1">
        <p:scale>
          <a:sx n="103" d="100"/>
          <a:sy n="103" d="100"/>
        </p:scale>
        <p:origin x="222" y="114"/>
      </p:cViewPr>
      <p:guideLst>
        <p:guide orient="horz" pos="2278"/>
        <p:guide pos="3846"/>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CE4261-0CDD-45A3-84C2-311859DE5B03}" type="datetimeFigureOut">
              <a:rPr lang="zh-CN" altLang="en-US" smtClean="0"/>
            </a:fld>
            <a:endParaRPr lang="zh-CN" altLang="en-US"/>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711DA-82CB-44C8-99EC-9CE596A896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知行微思工作室</a:t>
            </a:r>
            <a:endParaRPr lang="zh-CN" altLang="en-US" dirty="0"/>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知行微思工作室</a:t>
            </a:r>
            <a:endParaRPr lang="zh-CN" altLang="en-US" dirty="0"/>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知行微思工作室</a:t>
            </a:r>
            <a:endParaRPr lang="zh-CN" altLang="en-US" dirty="0"/>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知行微思工作室</a:t>
            </a:r>
            <a:endParaRPr lang="zh-CN" altLang="en-US" dirty="0"/>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知行微思工作室</a:t>
            </a:r>
            <a:endParaRPr lang="zh-CN" altLang="en-US" dirty="0"/>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知行微思工作室</a:t>
            </a:r>
            <a:endParaRPr lang="zh-CN" altLang="en-US" dirty="0"/>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知行微思工作室</a:t>
            </a:r>
            <a:endParaRPr lang="zh-CN" altLang="en-US" dirty="0"/>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知行微思工作室</a:t>
            </a:r>
            <a:endParaRPr lang="zh-CN" altLang="en-US" dirty="0"/>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知行微思工作室</a:t>
            </a:r>
            <a:endParaRPr lang="zh-CN" altLang="en-US" dirty="0"/>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dirty="0"/>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知行微思工作室</a:t>
            </a:r>
            <a:endParaRPr lang="zh-CN" altLang="en-US" dirty="0"/>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p:nvPr>
        </p:nvSpPr>
        <p:spPr/>
      </p:sp>
      <p:sp>
        <p:nvSpPr>
          <p:cNvPr id="3" name="备注占位符 2"/>
          <p:cNvSpPr/>
          <p:nvPr>
            <p:ph type="body" idx="1"/>
          </p:nvPr>
        </p:nvSpPr>
        <p:spPr/>
        <p:txBody>
          <a:bodyPr/>
          <a:lstStyle/>
          <a:p>
            <a:endParaRPr lang="zh-CN" altLang="en-US"/>
          </a:p>
        </p:txBody>
      </p:sp>
      <p:sp>
        <p:nvSpPr>
          <p:cNvPr id="4" name="灯片编号占位符 3"/>
          <p:cNvSpPr/>
          <p:nvPr>
            <p:ph type="sldNum" sz="quarter" idx="10"/>
          </p:nvPr>
        </p:nvSpPr>
        <p:spPr/>
        <p:txBody>
          <a:bodyPr/>
          <a:lstStyle/>
          <a:p>
            <a:fld id="{5EF711DA-82CB-44C8-99EC-9CE596A896F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竖排文字占位符 2"/>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p:nvPr>
            <p:ph type="dt" sz="half" idx="10"/>
          </p:nvPr>
        </p:nvSpPr>
        <p:spPr/>
        <p:txBody>
          <a:bodyPr/>
          <a:lstStyle/>
          <a:p>
            <a:fld id="{694536CA-A6C4-4358-AF93-5CCBD70D248C}" type="datetimeFigureOut">
              <a:rPr lang="zh-CN" altLang="en-US" smtClean="0"/>
            </a:fld>
            <a:endParaRPr lang="zh-CN" altLang="en-US"/>
          </a:p>
        </p:txBody>
      </p:sp>
      <p:sp>
        <p:nvSpPr>
          <p:cNvPr id="5" name="页脚占位符 4"/>
          <p:cNvSpPr/>
          <p:nvPr>
            <p:ph type="ftr" sz="quarter" idx="11"/>
          </p:nvPr>
        </p:nvSpPr>
        <p:spPr/>
        <p:txBody>
          <a:bodyPr/>
          <a:lstStyle/>
          <a:p>
            <a:endParaRPr lang="zh-CN" altLang="en-US"/>
          </a:p>
        </p:txBody>
      </p:sp>
      <p:sp>
        <p:nvSpPr>
          <p:cNvPr id="6" name="灯片编号占位符 5"/>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内容占位符 2"/>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p:nvPr>
            <p:ph type="dt" sz="half" idx="10"/>
          </p:nvPr>
        </p:nvSpPr>
        <p:spPr/>
        <p:txBody>
          <a:bodyPr/>
          <a:lstStyle/>
          <a:p>
            <a:fld id="{694536CA-A6C4-4358-AF93-5CCBD70D248C}"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p:nvPr>
            <p:ph type="dt" sz="half" idx="10"/>
          </p:nvPr>
        </p:nvSpPr>
        <p:spPr/>
        <p:txBody>
          <a:bodyPr/>
          <a:lstStyle/>
          <a:p>
            <a:fld id="{694536CA-A6C4-4358-AF93-5CCBD70D248C}" type="datetimeFigureOut">
              <a:rPr lang="zh-CN" altLang="en-US" smtClean="0"/>
            </a:fld>
            <a:endParaRPr lang="zh-CN" altLang="en-US"/>
          </a:p>
        </p:txBody>
      </p:sp>
      <p:sp>
        <p:nvSpPr>
          <p:cNvPr id="8" name="页脚占位符 7"/>
          <p:cNvSpPr/>
          <p:nvPr>
            <p:ph type="ftr" sz="quarter" idx="11"/>
          </p:nvPr>
        </p:nvSpPr>
        <p:spPr/>
        <p:txBody>
          <a:bodyPr/>
          <a:lstStyle/>
          <a:p>
            <a:endParaRPr lang="zh-CN" altLang="en-US"/>
          </a:p>
        </p:txBody>
      </p:sp>
      <p:sp>
        <p:nvSpPr>
          <p:cNvPr id="9" name="灯片编号占位符 8"/>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nvPr>
        </p:nvSpPr>
        <p:spPr/>
        <p:txBody>
          <a:bodyPr/>
          <a:lstStyle/>
          <a:p>
            <a:r>
              <a:rPr lang="zh-CN" altLang="en-US"/>
              <a:t>单击此处编辑母版标题样式</a:t>
            </a:r>
            <a:endParaRPr lang="zh-CN" altLang="en-US"/>
          </a:p>
        </p:txBody>
      </p:sp>
      <p:sp>
        <p:nvSpPr>
          <p:cNvPr id="3" name="日期占位符 2"/>
          <p:cNvSpPr/>
          <p:nvPr>
            <p:ph type="dt" sz="half" idx="10"/>
          </p:nvPr>
        </p:nvSpPr>
        <p:spPr/>
        <p:txBody>
          <a:bodyPr/>
          <a:lstStyle/>
          <a:p>
            <a:fld id="{694536CA-A6C4-4358-AF93-5CCBD70D248C}" type="datetimeFigureOut">
              <a:rPr lang="zh-CN" altLang="en-US" smtClean="0"/>
            </a:fld>
            <a:endParaRPr lang="zh-CN" altLang="en-US"/>
          </a:p>
        </p:txBody>
      </p:sp>
      <p:sp>
        <p:nvSpPr>
          <p:cNvPr id="4" name="页脚占位符 3"/>
          <p:cNvSpPr/>
          <p:nvPr>
            <p:ph type="ftr" sz="quarter" idx="11"/>
          </p:nvPr>
        </p:nvSpPr>
        <p:spPr/>
        <p:txBody>
          <a:bodyPr/>
          <a:lstStyle/>
          <a:p>
            <a:endParaRPr lang="zh-CN" altLang="en-US"/>
          </a:p>
        </p:txBody>
      </p:sp>
      <p:sp>
        <p:nvSpPr>
          <p:cNvPr id="5" name="灯片编号占位符 4"/>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nvPr>
        </p:nvSpPr>
        <p:spPr/>
        <p:txBody>
          <a:bodyPr/>
          <a:lstStyle/>
          <a:p>
            <a:fld id="{694536CA-A6C4-4358-AF93-5CCBD70D248C}" type="datetimeFigureOut">
              <a:rPr lang="zh-CN" altLang="en-US" smtClean="0"/>
            </a:fld>
            <a:endParaRPr lang="zh-CN" altLang="en-US"/>
          </a:p>
        </p:txBody>
      </p:sp>
      <p:sp>
        <p:nvSpPr>
          <p:cNvPr id="3" name="页脚占位符 2"/>
          <p:cNvSpPr/>
          <p:nvPr>
            <p:ph type="ftr" sz="quarter" idx="11"/>
          </p:nvPr>
        </p:nvSpPr>
        <p:spPr/>
        <p:txBody>
          <a:bodyPr/>
          <a:lstStyle/>
          <a:p>
            <a:endParaRPr lang="zh-CN" altLang="en-US"/>
          </a:p>
        </p:txBody>
      </p:sp>
      <p:sp>
        <p:nvSpPr>
          <p:cNvPr id="4" name="灯片编号占位符 3"/>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p:nvPr>
            <p:ph type="dt" sz="half" idx="10"/>
          </p:nvPr>
        </p:nvSpPr>
        <p:spPr/>
        <p:txBody>
          <a:bodyPr/>
          <a:lstStyle/>
          <a:p>
            <a:fld id="{694536CA-A6C4-4358-AF93-5CCBD70D248C}"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p:nvPr>
            <p:ph type="dt" sz="half" idx="10"/>
          </p:nvPr>
        </p:nvSpPr>
        <p:spPr/>
        <p:txBody>
          <a:bodyPr/>
          <a:lstStyle/>
          <a:p>
            <a:fld id="{694536CA-A6C4-4358-AF93-5CCBD70D248C}" type="datetimeFigureOut">
              <a:rPr lang="zh-CN" altLang="en-US" smtClean="0"/>
            </a:fld>
            <a:endParaRPr lang="zh-CN" altLang="en-US"/>
          </a:p>
        </p:txBody>
      </p:sp>
      <p:sp>
        <p:nvSpPr>
          <p:cNvPr id="6" name="页脚占位符 5"/>
          <p:cNvSpPr/>
          <p:nvPr>
            <p:ph type="ftr" sz="quarter" idx="11"/>
          </p:nvPr>
        </p:nvSpPr>
        <p:spPr/>
        <p:txBody>
          <a:bodyPr/>
          <a:lstStyle/>
          <a:p>
            <a:endParaRPr lang="zh-CN" altLang="en-US"/>
          </a:p>
        </p:txBody>
      </p:sp>
      <p:sp>
        <p:nvSpPr>
          <p:cNvPr id="7" name="灯片编号占位符 6"/>
          <p:cNvSpPr/>
          <p:nvPr>
            <p:ph type="sldNum" sz="quarter" idx="12"/>
          </p:nvPr>
        </p:nvSpPr>
        <p:spPr/>
        <p:txBody>
          <a:bodyPr/>
          <a:lstStyle/>
          <a:p>
            <a:fld id="{A8537B7A-7510-410A-AA53-45D600DA02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536CA-A6C4-4358-AF93-5CCBD70D248C}" type="datetimeFigureOut">
              <a:rPr lang="zh-CN" altLang="en-US" smtClean="0"/>
            </a:fld>
            <a:endParaRPr lang="zh-CN" altLang="en-US"/>
          </a:p>
        </p:txBody>
      </p:sp>
      <p:sp>
        <p:nvSpPr>
          <p:cNvPr id="5" name="页脚占位符 4"/>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37B7A-7510-410A-AA53-45D600DA0276}" type="slidenum">
              <a:rPr lang="zh-CN" altLang="en-US" smtClean="0"/>
            </a:fld>
            <a:endParaRPr lang="zh-CN" altLang="en-US"/>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11.xml"/><Relationship Id="rId2" Type="http://schemas.openxmlformats.org/officeDocument/2006/relationships/image" Target="../media/image1.png"/><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p:nvPr>
            <p:custDataLst>
              <p:tags r:id="rId1"/>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5400000" flipH="1">
            <a:off x="6024000" y="-3032194"/>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p:nvPr>
            <p:custDataLst>
              <p:tags r:id="rId3"/>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16200000" flipH="1" flipV="1">
            <a:off x="6024001" y="-127232"/>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175" y="2214492"/>
            <a:ext cx="12192000" cy="2861362"/>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4EA2"/>
              </a:solidFill>
            </a:endParaRPr>
          </a:p>
        </p:txBody>
      </p:sp>
      <p:sp>
        <p:nvSpPr>
          <p:cNvPr id="15" name="文本框 14"/>
          <p:cNvSpPr txBox="1"/>
          <p:nvPr/>
        </p:nvSpPr>
        <p:spPr>
          <a:xfrm>
            <a:off x="934085" y="2854960"/>
            <a:ext cx="10604500" cy="1322070"/>
          </a:xfrm>
          <a:prstGeom prst="rect">
            <a:avLst/>
          </a:prstGeom>
          <a:noFill/>
        </p:spPr>
        <p:txBody>
          <a:bodyPr wrap="square" rtlCol="0">
            <a:spAutoFit/>
          </a:bodyPr>
          <a:lstStyle/>
          <a:p>
            <a:pPr algn="ctr"/>
            <a:r>
              <a:rPr sz="4000" b="1" dirty="0">
                <a:solidFill>
                  <a:schemeClr val="bg1">
                    <a:lumMod val="95000"/>
                  </a:schemeClr>
                </a:solidFill>
                <a:latin typeface="Times New Roman" panose="02020603050405020304" charset="0"/>
                <a:ea typeface="微软雅黑" panose="020B0503020204020204" pitchFamily="34" charset="-122"/>
                <a:cs typeface="Times New Roman" panose="02020603050405020304" charset="0"/>
              </a:rPr>
              <a:t>Research on the prediction of highly cited papers based on PCA-BPNN</a:t>
            </a:r>
            <a:endParaRPr sz="4000" b="1" dirty="0">
              <a:solidFill>
                <a:schemeClr val="bg1">
                  <a:lumMod val="95000"/>
                </a:schemeClr>
              </a:solidFill>
              <a:latin typeface="Times New Roman" panose="02020603050405020304" charset="0"/>
              <a:ea typeface="微软雅黑" panose="020B0503020204020204" pitchFamily="34" charset="-122"/>
              <a:cs typeface="Times New Roman" panose="02020603050405020304" charset="0"/>
            </a:endParaRP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0235" y="517405"/>
            <a:ext cx="4226054" cy="1122364"/>
          </a:xfrm>
          <a:prstGeom prst="rect">
            <a:avLst/>
          </a:prstGeom>
        </p:spPr>
      </p:pic>
      <p:sp>
        <p:nvSpPr>
          <p:cNvPr id="13" name="TextBox 6"/>
          <p:cNvSpPr txBox="1"/>
          <p:nvPr/>
        </p:nvSpPr>
        <p:spPr>
          <a:xfrm>
            <a:off x="4669790" y="5392420"/>
            <a:ext cx="3536315" cy="101346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algn="ctr"/>
            <a:r>
              <a:rPr lang="en-US" altLang="zh-CN" b="1" dirty="0">
                <a:solidFill>
                  <a:schemeClr val="tx1"/>
                </a:solidFill>
                <a:latin typeface="Times New Roman" panose="02020603050405020304" charset="0"/>
                <a:ea typeface="微软雅黑" panose="020B0503020204020204" pitchFamily="34" charset="-122"/>
                <a:cs typeface="Times New Roman" panose="02020603050405020304" charset="0"/>
              </a:rPr>
              <a:t>Changxu Duan</a:t>
            </a:r>
            <a:endParaRPr lang="en-US" altLang="zh-CN" b="1" dirty="0">
              <a:solidFill>
                <a:schemeClr val="tx1"/>
              </a:solidFill>
              <a:latin typeface="Times New Roman" panose="02020603050405020304" charset="0"/>
              <a:ea typeface="微软雅黑" panose="020B0503020204020204" pitchFamily="34" charset="-122"/>
              <a:cs typeface="Times New Roman" panose="02020603050405020304" charset="0"/>
            </a:endParaRPr>
          </a:p>
          <a:p>
            <a:pPr algn="ctr"/>
            <a:endParaRPr lang="en-US" altLang="zh-CN" b="1" dirty="0">
              <a:solidFill>
                <a:schemeClr val="tx1"/>
              </a:solidFill>
              <a:latin typeface="Times New Roman" panose="02020603050405020304" charset="0"/>
              <a:ea typeface="微软雅黑" panose="020B0503020204020204" pitchFamily="34" charset="-122"/>
              <a:cs typeface="Times New Roman" panose="02020603050405020304" charset="0"/>
            </a:endParaRPr>
          </a:p>
          <a:p>
            <a:pPr algn="ctr"/>
            <a:r>
              <a:rPr lang="en-US" altLang="zh-CN" b="1" dirty="0">
                <a:solidFill>
                  <a:schemeClr val="tx1"/>
                </a:solidFill>
                <a:latin typeface="Times New Roman" panose="02020603050405020304" charset="0"/>
                <a:ea typeface="微软雅黑" panose="020B0503020204020204" pitchFamily="34" charset="-122"/>
                <a:cs typeface="Times New Roman" panose="02020603050405020304" charset="0"/>
              </a:rPr>
              <a:t>Report Date: 2022.9.23</a:t>
            </a:r>
            <a:endParaRPr lang="en-US" altLang="zh-CN" b="1" dirty="0">
              <a:solidFill>
                <a:schemeClr val="tx1"/>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6"/>
          <p:cNvSpPr txBox="1"/>
          <p:nvPr/>
        </p:nvSpPr>
        <p:spPr>
          <a:xfrm>
            <a:off x="582930" y="1151255"/>
            <a:ext cx="9180195" cy="587375"/>
          </a:xfrm>
          <a:prstGeom prst="rect">
            <a:avLst/>
          </a:prstGeom>
          <a:noFill/>
        </p:spPr>
        <p:txBody>
          <a:bodyPr wrap="square" lIns="0" tIns="48000" rIns="0" bIns="48000" rtlCol="0">
            <a:spAutoFit/>
          </a:bodyPr>
          <a:lstStyle/>
          <a:p>
            <a:r>
              <a:rPr lang="en-US" altLang="zh-CN" sz="3200" b="1" dirty="0">
                <a:solidFill>
                  <a:srgbClr val="004EA2"/>
                </a:solidFill>
                <a:latin typeface="Times New Roman" panose="02020603050405020304" charset="0"/>
                <a:ea typeface="微软雅黑" panose="020B0503020204020204" pitchFamily="34" charset="-122"/>
                <a:cs typeface="Times New Roman" panose="02020603050405020304" charset="0"/>
              </a:rPr>
              <a:t>2.3 </a:t>
            </a:r>
            <a:r>
              <a:rPr sz="3200" b="1" dirty="0">
                <a:solidFill>
                  <a:srgbClr val="004EA2"/>
                </a:solidFill>
                <a:latin typeface="Times New Roman" panose="02020603050405020304" charset="0"/>
                <a:ea typeface="微软雅黑" panose="020B0503020204020204" pitchFamily="34" charset="-122"/>
                <a:cs typeface="Times New Roman" panose="02020603050405020304" charset="0"/>
              </a:rPr>
              <a:t>Data Labeling and Standardization</a:t>
            </a:r>
            <a:r>
              <a:rPr lang="zh-CN" altLang="en-US" sz="3200" b="1" dirty="0">
                <a:solidFill>
                  <a:srgbClr val="004EA2"/>
                </a:solidFill>
                <a:latin typeface="Times New Roman" panose="02020603050405020304" charset="0"/>
                <a:ea typeface="微软雅黑" panose="020B0503020204020204" pitchFamily="34" charset="-122"/>
                <a:cs typeface="Times New Roman" panose="02020603050405020304" charset="0"/>
              </a:rPr>
              <a:t> </a:t>
            </a:r>
            <a:endParaRPr lang="zh-CN" altLang="en-US" sz="3200" b="1" dirty="0">
              <a:solidFill>
                <a:srgbClr val="004EA2"/>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0" name="文本框 99"/>
          <p:cNvSpPr txBox="1"/>
          <p:nvPr/>
        </p:nvSpPr>
        <p:spPr>
          <a:xfrm>
            <a:off x="582930" y="1738630"/>
            <a:ext cx="11305540" cy="2907665"/>
          </a:xfrm>
          <a:prstGeom prst="rect">
            <a:avLst/>
          </a:prstGeom>
          <a:noFill/>
          <a:ln w="9525">
            <a:noFill/>
          </a:ln>
        </p:spPr>
        <p:txBody>
          <a:bodyPr wrap="square">
            <a:spAutoFit/>
          </a:bodyPr>
          <a:p>
            <a:pPr indent="0" algn="just">
              <a:lnSpc>
                <a:spcPct val="150000"/>
              </a:lnSpc>
            </a:pPr>
            <a:r>
              <a:rPr lang="en-US" sz="1600" b="1">
                <a:latin typeface="Times New Roman" panose="02020603050405020304" charset="0"/>
                <a:ea typeface="宋体" panose="02010600030101010101" pitchFamily="2" charset="-122"/>
              </a:rPr>
              <a:t>Data Labeling and Standardization</a:t>
            </a:r>
            <a:r>
              <a:rPr lang="en-US" sz="1600" b="0">
                <a:latin typeface="Times New Roman" panose="02020603050405020304" charset="0"/>
                <a:ea typeface="宋体" panose="02010600030101010101" pitchFamily="2" charset="-122"/>
              </a:rPr>
              <a:t>1) Data labeling: Based on the problem definition of this paper and the above analysis, </a:t>
            </a:r>
            <a:r>
              <a:rPr lang="en-US" sz="1600" b="0">
                <a:solidFill>
                  <a:srgbClr val="FF0000"/>
                </a:solidFill>
                <a:latin typeface="Times New Roman" panose="02020603050405020304" charset="0"/>
                <a:ea typeface="宋体" panose="02010600030101010101" pitchFamily="2" charset="-122"/>
              </a:rPr>
              <a:t>if the citation frequency of papers five years after publication is greater than 5, it is defined as highly cited papers, marked as positive type, and the classification value Yc is represented by 1</a:t>
            </a:r>
            <a:r>
              <a:rPr lang="en-US" sz="1600" b="0">
                <a:latin typeface="Times New Roman" panose="02020603050405020304" charset="0"/>
                <a:ea typeface="宋体" panose="02010600030101010101" pitchFamily="2" charset="-122"/>
              </a:rPr>
              <a:t>; if the citation frequency is less than or equal to 5, it is considered as non-highly cited papers, marked as negative type, and the classification value Yc is represented by 0.2) Normalization of original samples: </a:t>
            </a:r>
            <a:r>
              <a:rPr lang="en-US" sz="1600" b="0">
                <a:solidFill>
                  <a:srgbClr val="FF0000"/>
                </a:solidFill>
                <a:latin typeface="Times New Roman" panose="02020603050405020304" charset="0"/>
                <a:ea typeface="宋体" panose="02010600030101010101" pitchFamily="2" charset="-122"/>
              </a:rPr>
              <a:t>Since the data size of 24 indicators is different, and the data unit is also different, it is necessary to normalize the original data to eliminate the influence of dimension and absolute value</a:t>
            </a:r>
            <a:r>
              <a:rPr lang="en-US" sz="1600" b="0">
                <a:latin typeface="Times New Roman" panose="02020603050405020304" charset="0"/>
                <a:ea typeface="宋体" panose="02010600030101010101" pitchFamily="2" charset="-122"/>
              </a:rPr>
              <a:t>. The normalization formula is:</a:t>
            </a:r>
            <a:r>
              <a:rPr lang="en-US" sz="1000" b="0">
                <a:latin typeface="Times New Roman" panose="02020603050405020304" charset="0"/>
                <a:ea typeface="宋体" panose="02010600030101010101" pitchFamily="2" charset="-122"/>
              </a:rPr>
              <a:t>	</a:t>
            </a:r>
            <a:r>
              <a:rPr lang="en-US" sz="1000" b="0">
                <a:latin typeface="Times New Roman" panose="02020603050405020304" charset="0"/>
                <a:cs typeface="Times New Roman" panose="02020603050405020304" charset="0"/>
              </a:rPr>
              <a:t>    </a:t>
            </a:r>
            <a:endParaRPr lang="en-US" altLang="en-US" sz="1000" b="0">
              <a:latin typeface="Times New Roman" panose="02020603050405020304" charset="0"/>
              <a:cs typeface="Times New Roman" panose="02020603050405020304" charset="0"/>
            </a:endParaRPr>
          </a:p>
        </p:txBody>
      </p:sp>
      <p:pic>
        <p:nvPicPr>
          <p:cNvPr id="2" name="图片 1"/>
          <p:cNvPicPr/>
          <p:nvPr>
            <p:custDataLst>
              <p:tags r:id="rId1"/>
            </p:custDataLst>
          </p:nvPr>
        </p:nvPicPr>
        <p:blipFill>
          <a:blip r:embed="rId2"/>
          <a:stretch>
            <a:fillRect/>
          </a:stretch>
        </p:blipFill>
        <p:spPr>
          <a:xfrm>
            <a:off x="4645025" y="4482465"/>
            <a:ext cx="2040255" cy="1016635"/>
          </a:xfrm>
          <a:prstGeom prst="rect">
            <a:avLst/>
          </a:prstGeom>
          <a:noFill/>
          <a:ln w="9525">
            <a:noFill/>
          </a:ln>
        </p:spPr>
      </p:pic>
      <p:sp>
        <p:nvSpPr>
          <p:cNvPr id="101" name="文本框 100"/>
          <p:cNvSpPr txBox="1"/>
          <p:nvPr/>
        </p:nvSpPr>
        <p:spPr>
          <a:xfrm>
            <a:off x="726440" y="5581015"/>
            <a:ext cx="11162030" cy="829945"/>
          </a:xfrm>
          <a:prstGeom prst="rect">
            <a:avLst/>
          </a:prstGeom>
          <a:noFill/>
          <a:ln w="9525">
            <a:noFill/>
          </a:ln>
        </p:spPr>
        <p:txBody>
          <a:bodyPr wrap="square">
            <a:spAutoFit/>
          </a:bodyPr>
          <a:p>
            <a:pPr indent="0">
              <a:lnSpc>
                <a:spcPct val="150000"/>
              </a:lnSpc>
            </a:pPr>
            <a:r>
              <a:rPr lang="en-US" sz="1600" b="0">
                <a:latin typeface="Times New Roman" panose="02020603050405020304" charset="0"/>
                <a:cs typeface="Times New Roman" panose="02020603050405020304" charset="0"/>
              </a:rPr>
              <a:t>  </a:t>
            </a:r>
            <a:r>
              <a:rPr lang="en-US" sz="1600" b="0">
                <a:latin typeface="Times New Roman" panose="02020603050405020304" charset="0"/>
                <a:ea typeface="宋体" panose="02010600030101010101" pitchFamily="2" charset="-122"/>
              </a:rPr>
              <a:t>(1) In the formula: X* is the original data of an indicator; X*max and X*min are the maximum and minimum values ​​of an indicator; X is the normalized data of an indicator, X</a:t>
            </a:r>
            <a:r>
              <a:rPr lang="en-US" sz="1600" b="0">
                <a:latin typeface="宋体" panose="02010600030101010101" pitchFamily="2" charset="-122"/>
                <a:ea typeface="宋体" panose="02010600030101010101" pitchFamily="2" charset="-122"/>
              </a:rPr>
              <a:t>∈</a:t>
            </a:r>
            <a:r>
              <a:rPr lang="en-US" sz="1600" b="0">
                <a:latin typeface="Times New Roman" panose="02020603050405020304" charset="0"/>
                <a:ea typeface="宋体" panose="02010600030101010101" pitchFamily="2" charset="-122"/>
              </a:rPr>
              <a:t>[0,1].</a:t>
            </a:r>
            <a:endParaRPr lang="en-US" altLang="en-US" sz="1600" b="0">
              <a:latin typeface="Times New Roman" panose="02020603050405020304" charset="0"/>
              <a:ea typeface="宋体" panose="02010600030101010101" pitchFamily="2" charset="-122"/>
            </a:endParaRPr>
          </a:p>
        </p:txBody>
      </p:sp>
      <p:sp>
        <p:nvSpPr>
          <p:cNvPr id="3" name="文本框 2"/>
          <p:cNvSpPr txBox="1"/>
          <p:nvPr/>
        </p:nvSpPr>
        <p:spPr>
          <a:xfrm>
            <a:off x="10997565" y="4791710"/>
            <a:ext cx="697230" cy="398780"/>
          </a:xfrm>
          <a:prstGeom prst="rect">
            <a:avLst/>
          </a:prstGeom>
          <a:noFill/>
          <a:ln w="9525">
            <a:noFill/>
          </a:ln>
        </p:spPr>
        <p:txBody>
          <a:bodyPr wrap="square">
            <a:spAutoFit/>
          </a:bodyPr>
          <a:p>
            <a:pPr indent="0"/>
            <a:r>
              <a:rPr lang="en-US" sz="2000" b="0">
                <a:latin typeface="Times New Roman" panose="02020603050405020304" charset="0"/>
                <a:ea typeface="宋体" panose="02010600030101010101" pitchFamily="2" charset="-122"/>
              </a:rPr>
              <a:t>(1)</a:t>
            </a:r>
            <a:endParaRPr lang="en-US" altLang="en-US" sz="2000" b="0">
              <a:latin typeface="Times New Roman" panose="02020603050405020304" charset="0"/>
              <a:ea typeface="宋体" panose="02010600030101010101" pitchFamily="2" charset="-122"/>
            </a:endParaRPr>
          </a:p>
        </p:txBody>
      </p:sp>
      <p:grpSp>
        <p:nvGrpSpPr>
          <p:cNvPr id="8" name="组合 7"/>
          <p:cNvGrpSpPr/>
          <p:nvPr/>
        </p:nvGrpSpPr>
        <p:grpSpPr>
          <a:xfrm>
            <a:off x="726440" y="12065"/>
            <a:ext cx="9276715" cy="791210"/>
            <a:chOff x="1144" y="19"/>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753"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7" name="直接连接符 6"/>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6"/>
          <p:cNvSpPr txBox="1"/>
          <p:nvPr/>
        </p:nvSpPr>
        <p:spPr>
          <a:xfrm>
            <a:off x="582930" y="1151255"/>
            <a:ext cx="9180195" cy="587375"/>
          </a:xfrm>
          <a:prstGeom prst="rect">
            <a:avLst/>
          </a:prstGeom>
          <a:noFill/>
        </p:spPr>
        <p:txBody>
          <a:bodyPr wrap="square" lIns="0" tIns="48000" rIns="0" bIns="48000" rtlCol="0">
            <a:spAutoFit/>
          </a:bodyPr>
          <a:lstStyle/>
          <a:p>
            <a:r>
              <a:rPr lang="en-US" altLang="zh-CN" sz="3200" b="1" dirty="0">
                <a:solidFill>
                  <a:srgbClr val="004EA2"/>
                </a:solidFill>
                <a:latin typeface="Times New Roman" panose="02020603050405020304" charset="0"/>
                <a:ea typeface="微软雅黑" panose="020B0503020204020204" pitchFamily="34" charset="-122"/>
                <a:cs typeface="Times New Roman" panose="02020603050405020304" charset="0"/>
              </a:rPr>
              <a:t>2.4 </a:t>
            </a:r>
            <a:r>
              <a:rPr sz="3200" b="1" dirty="0">
                <a:solidFill>
                  <a:srgbClr val="004EA2"/>
                </a:solidFill>
                <a:latin typeface="Times New Roman" panose="02020603050405020304" charset="0"/>
                <a:ea typeface="微软雅黑" panose="020B0503020204020204" pitchFamily="34" charset="-122"/>
                <a:cs typeface="Times New Roman" panose="02020603050405020304" charset="0"/>
              </a:rPr>
              <a:t>Prediction Models</a:t>
            </a:r>
            <a:endParaRPr sz="3200" b="1" dirty="0">
              <a:solidFill>
                <a:srgbClr val="004EA2"/>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3" name="文本框 2"/>
          <p:cNvSpPr txBox="1"/>
          <p:nvPr/>
        </p:nvSpPr>
        <p:spPr>
          <a:xfrm>
            <a:off x="582930" y="1812925"/>
            <a:ext cx="3776980" cy="368300"/>
          </a:xfrm>
          <a:prstGeom prst="rect">
            <a:avLst/>
          </a:prstGeom>
          <a:noFill/>
          <a:ln w="9525">
            <a:noFill/>
          </a:ln>
        </p:spPr>
        <p:txBody>
          <a:bodyPr wrap="square">
            <a:spAutoFit/>
          </a:bodyPr>
          <a:p>
            <a:pPr indent="0"/>
            <a:r>
              <a:rPr lang="en-US" b="0">
                <a:latin typeface="Times New Roman" panose="02020603050405020304" charset="0"/>
                <a:ea typeface="宋体" panose="02010600030101010101" pitchFamily="2" charset="-122"/>
              </a:rPr>
              <a:t>Principal Component Analysis</a:t>
            </a:r>
            <a:endParaRPr lang="en-US" altLang="en-US" b="0">
              <a:latin typeface="Times New Roman" panose="02020603050405020304" charset="0"/>
              <a:ea typeface="宋体" panose="02010600030101010101" pitchFamily="2" charset="-122"/>
            </a:endParaRPr>
          </a:p>
        </p:txBody>
      </p:sp>
      <p:sp>
        <p:nvSpPr>
          <p:cNvPr id="4" name="文本框 3"/>
          <p:cNvSpPr txBox="1"/>
          <p:nvPr/>
        </p:nvSpPr>
        <p:spPr>
          <a:xfrm>
            <a:off x="582930" y="2249170"/>
            <a:ext cx="11265535" cy="3076575"/>
          </a:xfrm>
          <a:prstGeom prst="rect">
            <a:avLst/>
          </a:prstGeom>
          <a:noFill/>
          <a:ln w="9525">
            <a:noFill/>
          </a:ln>
        </p:spPr>
        <p:txBody>
          <a:bodyPr wrap="square">
            <a:spAutoFit/>
          </a:bodyPr>
          <a:p>
            <a:pPr indent="279400" algn="just">
              <a:lnSpc>
                <a:spcPct val="100000"/>
              </a:lnSpc>
            </a:pPr>
            <a:r>
              <a:rPr lang="en-US" b="0">
                <a:latin typeface="Times New Roman" panose="02020603050405020304" charset="0"/>
                <a:ea typeface="宋体" panose="02010600030101010101" pitchFamily="2" charset="-122"/>
              </a:rPr>
              <a:t>Principal component analysis (PCA) is a linear descending dimension method, and its principle is: </a:t>
            </a:r>
            <a:r>
              <a:rPr lang="en-US" b="0">
                <a:solidFill>
                  <a:srgbClr val="FF0000"/>
                </a:solidFill>
                <a:latin typeface="Times New Roman" panose="02020603050405020304" charset="0"/>
                <a:ea typeface="宋体" panose="02010600030101010101" pitchFamily="2" charset="-122"/>
              </a:rPr>
              <a:t>firstly, constructing a linearly independent covariance matrix between features based on the original data, then solving the eigenvalue ​​of the covariance matrix, and then constructing the optimal projection matrix based on several large eigenvalues ​​and corresponding eigenvectors. After the above transformation, the original data can be mapped to the new feature space according to the projection matrix to complete dimensionality reduction</a:t>
            </a:r>
            <a:r>
              <a:rPr lang="en-US" b="0">
                <a:latin typeface="Times New Roman" panose="02020603050405020304" charset="0"/>
                <a:ea typeface="宋体" panose="02010600030101010101" pitchFamily="2" charset="-122"/>
              </a:rPr>
              <a:t>. Through the analysis of the influencing factors of citation frequency, this paper selects three indicators, including papers, journals, and authors, as eigenvectors. However, </a:t>
            </a:r>
            <a:r>
              <a:rPr lang="en-US" b="0">
                <a:solidFill>
                  <a:srgbClr val="FF0000"/>
                </a:solidFill>
                <a:latin typeface="Times New Roman" panose="02020603050405020304" charset="0"/>
                <a:ea typeface="宋体" panose="02010600030101010101" pitchFamily="2" charset="-122"/>
              </a:rPr>
              <a:t>the dimension of selected data features is 24, indicating a certain degree of redundancy in the data. Hence, to reduce the feature dimension, PCA is used to process dimensionality reduction, extracting the principal components of these 24 indicators as the input vector of the BP neural network</a:t>
            </a:r>
            <a:r>
              <a:rPr lang="en-US" b="0">
                <a:latin typeface="Times New Roman" panose="02020603050405020304" charset="0"/>
                <a:ea typeface="宋体" panose="02010600030101010101" pitchFamily="2" charset="-122"/>
              </a:rPr>
              <a:t>. </a:t>
            </a:r>
            <a:endParaRPr lang="en-US" b="0">
              <a:latin typeface="Times New Roman" panose="02020603050405020304" charset="0"/>
              <a:ea typeface="宋体" panose="02010600030101010101" pitchFamily="2" charset="-122"/>
            </a:endParaRPr>
          </a:p>
          <a:p>
            <a:pPr indent="279400" algn="just">
              <a:lnSpc>
                <a:spcPct val="100000"/>
              </a:lnSpc>
            </a:pPr>
            <a:r>
              <a:rPr lang="en-US" sz="1600" b="0">
                <a:latin typeface="Times New Roman" panose="02020603050405020304" charset="0"/>
                <a:ea typeface="宋体" panose="02010600030101010101" pitchFamily="2" charset="-122"/>
              </a:rPr>
              <a:t>In order to ensure that the extracted principal component can represent most of the information reflected by the original data, this paper selects the principal component vector required for greater than 90% of the cumulative variance contribution rate.     </a:t>
            </a:r>
            <a:endParaRPr lang="en-US" altLang="en-US" sz="1600" b="0">
              <a:latin typeface="Times New Roman" panose="02020603050405020304" charset="0"/>
              <a:ea typeface="宋体" panose="02010600030101010101" pitchFamily="2" charset="-122"/>
            </a:endParaRPr>
          </a:p>
        </p:txBody>
      </p:sp>
      <p:grpSp>
        <p:nvGrpSpPr>
          <p:cNvPr id="8" name="组合 7"/>
          <p:cNvGrpSpPr/>
          <p:nvPr/>
        </p:nvGrpSpPr>
        <p:grpSpPr>
          <a:xfrm>
            <a:off x="726440" y="12065"/>
            <a:ext cx="9276715" cy="791210"/>
            <a:chOff x="1144" y="19"/>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753"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7" name="直接连接符 6"/>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6"/>
          <p:cNvSpPr txBox="1"/>
          <p:nvPr/>
        </p:nvSpPr>
        <p:spPr>
          <a:xfrm>
            <a:off x="582930" y="1151255"/>
            <a:ext cx="9180195" cy="587375"/>
          </a:xfrm>
          <a:prstGeom prst="rect">
            <a:avLst/>
          </a:prstGeom>
          <a:noFill/>
        </p:spPr>
        <p:txBody>
          <a:bodyPr wrap="square" lIns="0" tIns="48000" rIns="0" bIns="48000" rtlCol="0">
            <a:spAutoFit/>
          </a:bodyPr>
          <a:lstStyle/>
          <a:p>
            <a:r>
              <a:rPr lang="en-US" altLang="zh-CN" sz="3200" b="1" dirty="0">
                <a:solidFill>
                  <a:srgbClr val="004EA2"/>
                </a:solidFill>
                <a:latin typeface="Times New Roman" panose="02020603050405020304" charset="0"/>
                <a:ea typeface="微软雅黑" panose="020B0503020204020204" pitchFamily="34" charset="-122"/>
                <a:cs typeface="Times New Roman" panose="02020603050405020304" charset="0"/>
              </a:rPr>
              <a:t>2.4 </a:t>
            </a:r>
            <a:r>
              <a:rPr sz="3200" b="1" dirty="0">
                <a:solidFill>
                  <a:srgbClr val="004EA2"/>
                </a:solidFill>
                <a:latin typeface="Times New Roman" panose="02020603050405020304" charset="0"/>
                <a:ea typeface="微软雅黑" panose="020B0503020204020204" pitchFamily="34" charset="-122"/>
                <a:cs typeface="Times New Roman" panose="02020603050405020304" charset="0"/>
              </a:rPr>
              <a:t>Prediction Models</a:t>
            </a:r>
            <a:endParaRPr sz="3200" b="1" dirty="0">
              <a:solidFill>
                <a:srgbClr val="004EA2"/>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3" name="文本框 2"/>
          <p:cNvSpPr txBox="1"/>
          <p:nvPr/>
        </p:nvSpPr>
        <p:spPr>
          <a:xfrm>
            <a:off x="582930" y="1812925"/>
            <a:ext cx="3776980" cy="368300"/>
          </a:xfrm>
          <a:prstGeom prst="rect">
            <a:avLst/>
          </a:prstGeom>
          <a:noFill/>
          <a:ln w="9525">
            <a:noFill/>
          </a:ln>
        </p:spPr>
        <p:txBody>
          <a:bodyPr wrap="square">
            <a:spAutoFit/>
          </a:bodyPr>
          <a:p>
            <a:pPr indent="0"/>
            <a:r>
              <a:rPr lang="en-US" b="0">
                <a:latin typeface="Times New Roman" panose="02020603050405020304" charset="0"/>
                <a:ea typeface="宋体" panose="02010600030101010101" pitchFamily="2" charset="-122"/>
              </a:rPr>
              <a:t>Principal Component Analysis</a:t>
            </a:r>
            <a:endParaRPr lang="en-US" altLang="en-US" b="0">
              <a:latin typeface="Times New Roman" panose="02020603050405020304" charset="0"/>
              <a:ea typeface="宋体" panose="02010600030101010101" pitchFamily="2" charset="-122"/>
            </a:endParaRPr>
          </a:p>
        </p:txBody>
      </p:sp>
      <p:sp>
        <p:nvSpPr>
          <p:cNvPr id="100" name="文本框 99"/>
          <p:cNvSpPr txBox="1"/>
          <p:nvPr/>
        </p:nvSpPr>
        <p:spPr>
          <a:xfrm>
            <a:off x="3375025" y="3454400"/>
            <a:ext cx="5080000" cy="260350"/>
          </a:xfrm>
          <a:prstGeom prst="rect">
            <a:avLst/>
          </a:prstGeom>
          <a:noFill/>
          <a:ln w="9525">
            <a:noFill/>
          </a:ln>
        </p:spPr>
        <p:txBody>
          <a:bodyPr>
            <a:spAutoFit/>
          </a:bodyPr>
          <a:p>
            <a:pPr indent="0" algn="ctr"/>
            <a:r>
              <a:rPr lang="en-US" sz="1100" b="0">
                <a:latin typeface="Times New Roman" panose="02020603050405020304" charset="0"/>
                <a:ea typeface="黑体" panose="02010609060101010101" charset="-122"/>
              </a:rPr>
              <a:t>Table 2 Using principal components to explain the total variance of original variables</a:t>
            </a:r>
            <a:endParaRPr lang="zh-CN" altLang="en-US"/>
          </a:p>
        </p:txBody>
      </p:sp>
      <p:graphicFrame>
        <p:nvGraphicFramePr>
          <p:cNvPr id="2" name="表格 1"/>
          <p:cNvGraphicFramePr/>
          <p:nvPr>
            <p:custDataLst>
              <p:tags r:id="rId1"/>
            </p:custDataLst>
          </p:nvPr>
        </p:nvGraphicFramePr>
        <p:xfrm>
          <a:off x="582930" y="4025900"/>
          <a:ext cx="11421745" cy="2124075"/>
        </p:xfrm>
        <a:graphic>
          <a:graphicData uri="http://schemas.openxmlformats.org/drawingml/2006/table">
            <a:tbl>
              <a:tblPr firstRow="1" bandRow="1">
                <a:tableStyleId>{5940675A-B579-460E-94D1-54222C63F5DA}</a:tableStyleId>
              </a:tblPr>
              <a:tblGrid>
                <a:gridCol w="775970"/>
                <a:gridCol w="1483360"/>
                <a:gridCol w="1526540"/>
                <a:gridCol w="1526540"/>
                <a:gridCol w="1527175"/>
                <a:gridCol w="1527175"/>
                <a:gridCol w="1527810"/>
                <a:gridCol w="1527175"/>
              </a:tblGrid>
              <a:tr h="420370">
                <a:tc>
                  <a:txBody>
                    <a:bodyPr/>
                    <a:p>
                      <a:pPr indent="0" algn="ctr">
                        <a:buNone/>
                      </a:pPr>
                      <a:r>
                        <a:rPr lang="en-US" sz="1100" b="0">
                          <a:latin typeface="Times New Roman" panose="02020603050405020304" charset="0"/>
                          <a:cs typeface="Times New Roman" panose="02020603050405020304" charset="0"/>
                        </a:rPr>
                        <a:t>Component</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Principal component1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Principal component2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Principal component3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Principal component4</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Principal component5</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Principal component6</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Principal component7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21005">
                <a:tc>
                  <a:txBody>
                    <a:bodyPr/>
                    <a:p>
                      <a:pPr indent="0" algn="ctr">
                        <a:buNone/>
                      </a:pPr>
                      <a:r>
                        <a:rPr lang="en-US" sz="1100" b="0">
                          <a:latin typeface="Times New Roman" panose="02020603050405020304" charset="0"/>
                          <a:cs typeface="Times New Roman" panose="02020603050405020304" charset="0"/>
                        </a:rPr>
                        <a:t>Eigenvalue</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2.9339</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1.7882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1.2227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1.2024</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1.1543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1.0951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1.0904</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2140">
                <a:tc>
                  <a:txBody>
                    <a:bodyPr/>
                    <a:p>
                      <a:pPr indent="0" algn="ctr">
                        <a:buNone/>
                      </a:pPr>
                      <a:r>
                        <a:rPr lang="en-US" sz="1100" b="0">
                          <a:latin typeface="Times New Roman" panose="02020603050405020304" charset="0"/>
                          <a:cs typeface="Times New Roman" panose="02020603050405020304" charset="0"/>
                        </a:rPr>
                        <a:t>Contribution rate%</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45.6</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14.3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11.1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7.2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5.5</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3.5</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2.9</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670560">
                <a:tc>
                  <a:txBody>
                    <a:bodyPr/>
                    <a:p>
                      <a:pPr indent="0" algn="ctr">
                        <a:buNone/>
                      </a:pPr>
                      <a:r>
                        <a:rPr lang="en-US" sz="1100" b="0">
                          <a:latin typeface="Times New Roman" panose="02020603050405020304" charset="0"/>
                          <a:cs typeface="Times New Roman" panose="02020603050405020304" charset="0"/>
                        </a:rPr>
                        <a:t>Cumulative contribution rate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45.6</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59.9</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71.0</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78.2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83.7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87.2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90.1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8" name="文本框 7"/>
          <p:cNvSpPr txBox="1"/>
          <p:nvPr/>
        </p:nvSpPr>
        <p:spPr>
          <a:xfrm>
            <a:off x="824230" y="2255520"/>
            <a:ext cx="11052175" cy="1198880"/>
          </a:xfrm>
          <a:prstGeom prst="rect">
            <a:avLst/>
          </a:prstGeom>
          <a:noFill/>
        </p:spPr>
        <p:txBody>
          <a:bodyPr wrap="square" rtlCol="0" anchor="t">
            <a:spAutoFit/>
          </a:bodyPr>
          <a:p>
            <a:pPr algn="just"/>
            <a:r>
              <a:rPr lang="en-US">
                <a:latin typeface="Times New Roman" panose="02020603050405020304" charset="0"/>
                <a:ea typeface="宋体" panose="02010600030101010101" pitchFamily="2" charset="-122"/>
                <a:sym typeface="+mn-ea"/>
              </a:rPr>
              <a:t>     It can be seen from Table 2 that the cumulative contribution rate of the variance of the first seven factors reaches 90%, recorded as F1, F2, F3, F4, F5, F6, and F7. Seven eigenvectors composed of 24 eigenvectors are used as the new eigenvariables, and the composition coefficient of each factor is shown in Table 3.</a:t>
            </a:r>
            <a:endParaRPr lang="en-US">
              <a:latin typeface="Times New Roman" panose="02020603050405020304" charset="0"/>
              <a:ea typeface="宋体" panose="02010600030101010101" pitchFamily="2" charset="-122"/>
              <a:sym typeface="+mn-ea"/>
            </a:endParaRPr>
          </a:p>
          <a:p>
            <a:pPr algn="just"/>
            <a:endParaRPr lang="zh-CN" altLang="en-US"/>
          </a:p>
        </p:txBody>
      </p:sp>
      <p:grpSp>
        <p:nvGrpSpPr>
          <p:cNvPr id="9" name="组合 8"/>
          <p:cNvGrpSpPr/>
          <p:nvPr/>
        </p:nvGrpSpPr>
        <p:grpSpPr>
          <a:xfrm>
            <a:off x="726440" y="12065"/>
            <a:ext cx="9276715" cy="791210"/>
            <a:chOff x="1144" y="19"/>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753"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22" name="直接连接符 21"/>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6"/>
          <p:cNvSpPr txBox="1"/>
          <p:nvPr/>
        </p:nvSpPr>
        <p:spPr>
          <a:xfrm>
            <a:off x="582930" y="1151255"/>
            <a:ext cx="9180195" cy="587375"/>
          </a:xfrm>
          <a:prstGeom prst="rect">
            <a:avLst/>
          </a:prstGeom>
          <a:noFill/>
        </p:spPr>
        <p:txBody>
          <a:bodyPr wrap="square" lIns="0" tIns="48000" rIns="0" bIns="48000" rtlCol="0">
            <a:spAutoFit/>
          </a:bodyPr>
          <a:lstStyle/>
          <a:p>
            <a:r>
              <a:rPr lang="en-US" altLang="zh-CN" sz="3200" b="1" dirty="0">
                <a:solidFill>
                  <a:srgbClr val="004EA2"/>
                </a:solidFill>
                <a:latin typeface="Times New Roman" panose="02020603050405020304" charset="0"/>
                <a:ea typeface="微软雅黑" panose="020B0503020204020204" pitchFamily="34" charset="-122"/>
                <a:cs typeface="Times New Roman" panose="02020603050405020304" charset="0"/>
              </a:rPr>
              <a:t>2.4 </a:t>
            </a:r>
            <a:r>
              <a:rPr sz="3200" b="1" dirty="0">
                <a:solidFill>
                  <a:srgbClr val="004EA2"/>
                </a:solidFill>
                <a:latin typeface="Times New Roman" panose="02020603050405020304" charset="0"/>
                <a:ea typeface="微软雅黑" panose="020B0503020204020204" pitchFamily="34" charset="-122"/>
                <a:cs typeface="Times New Roman" panose="02020603050405020304" charset="0"/>
              </a:rPr>
              <a:t>Prediction Models</a:t>
            </a:r>
            <a:endParaRPr sz="3200" b="1" dirty="0">
              <a:solidFill>
                <a:srgbClr val="004EA2"/>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3" name="文本框 2"/>
          <p:cNvSpPr txBox="1"/>
          <p:nvPr/>
        </p:nvSpPr>
        <p:spPr>
          <a:xfrm>
            <a:off x="582930" y="1812925"/>
            <a:ext cx="3776980" cy="368300"/>
          </a:xfrm>
          <a:prstGeom prst="rect">
            <a:avLst/>
          </a:prstGeom>
          <a:noFill/>
          <a:ln w="9525">
            <a:noFill/>
          </a:ln>
        </p:spPr>
        <p:txBody>
          <a:bodyPr wrap="square">
            <a:spAutoFit/>
          </a:bodyPr>
          <a:p>
            <a:pPr indent="0"/>
            <a:r>
              <a:rPr lang="en-US" b="0">
                <a:latin typeface="Times New Roman" panose="02020603050405020304" charset="0"/>
                <a:ea typeface="宋体" panose="02010600030101010101" pitchFamily="2" charset="-122"/>
              </a:rPr>
              <a:t>Principal Component Analysis</a:t>
            </a:r>
            <a:endParaRPr lang="en-US" altLang="en-US" b="0">
              <a:latin typeface="Times New Roman" panose="02020603050405020304" charset="0"/>
              <a:ea typeface="宋体" panose="02010600030101010101" pitchFamily="2" charset="-122"/>
            </a:endParaRPr>
          </a:p>
        </p:txBody>
      </p:sp>
      <p:sp>
        <p:nvSpPr>
          <p:cNvPr id="4" name="文本框 3"/>
          <p:cNvSpPr txBox="1"/>
          <p:nvPr/>
        </p:nvSpPr>
        <p:spPr>
          <a:xfrm>
            <a:off x="4359910" y="2181225"/>
            <a:ext cx="5080000" cy="306705"/>
          </a:xfrm>
          <a:prstGeom prst="rect">
            <a:avLst/>
          </a:prstGeom>
          <a:noFill/>
          <a:ln w="9525">
            <a:noFill/>
          </a:ln>
        </p:spPr>
        <p:txBody>
          <a:bodyPr>
            <a:spAutoFit/>
          </a:bodyPr>
          <a:p>
            <a:pPr indent="0" algn="ctr"/>
            <a:r>
              <a:rPr lang="en-US" sz="1100" b="0">
                <a:latin typeface="Times New Roman" panose="02020603050405020304" charset="0"/>
                <a:ea typeface="黑体" panose="02010609060101010101" charset="-122"/>
              </a:rPr>
              <a:t>Table 3 Factor </a:t>
            </a:r>
            <a:r>
              <a:rPr lang="en-US" sz="1400" b="0">
                <a:latin typeface="Times New Roman" panose="02020603050405020304" charset="0"/>
                <a:ea typeface="黑体" panose="02010609060101010101" charset="-122"/>
              </a:rPr>
              <a:t>component </a:t>
            </a:r>
            <a:r>
              <a:rPr lang="en-US" sz="1100" b="0">
                <a:latin typeface="Times New Roman" panose="02020603050405020304" charset="0"/>
                <a:ea typeface="黑体" panose="02010609060101010101" charset="-122"/>
              </a:rPr>
              <a:t>coefficient</a:t>
            </a:r>
            <a:endParaRPr lang="zh-CN" altLang="en-US"/>
          </a:p>
        </p:txBody>
      </p:sp>
      <p:graphicFrame>
        <p:nvGraphicFramePr>
          <p:cNvPr id="5" name="表格 4"/>
          <p:cNvGraphicFramePr/>
          <p:nvPr>
            <p:custDataLst>
              <p:tags r:id="rId1"/>
            </p:custDataLst>
          </p:nvPr>
        </p:nvGraphicFramePr>
        <p:xfrm>
          <a:off x="1145540" y="2582545"/>
          <a:ext cx="10545763" cy="4089400"/>
        </p:xfrm>
        <a:graphic>
          <a:graphicData uri="http://schemas.openxmlformats.org/drawingml/2006/table">
            <a:tbl>
              <a:tblPr firstRow="1" bandRow="1">
                <a:tableStyleId>{5940675A-B579-460E-94D1-54222C63F5DA}</a:tableStyleId>
              </a:tblPr>
              <a:tblGrid>
                <a:gridCol w="2197100"/>
                <a:gridCol w="1100138"/>
                <a:gridCol w="1120775"/>
                <a:gridCol w="1204912"/>
                <a:gridCol w="1206500"/>
                <a:gridCol w="1204913"/>
                <a:gridCol w="1206500"/>
                <a:gridCol w="1304925"/>
              </a:tblGrid>
              <a:tr h="533400">
                <a:tc>
                  <a:txBody>
                    <a:bodyPr/>
                    <a:p>
                      <a:pPr indent="0" algn="ctr">
                        <a:buNone/>
                      </a:pPr>
                      <a:r>
                        <a:rPr lang="en-US" sz="1100" b="0">
                          <a:latin typeface="Times New Roman" panose="02020603050405020304" charset="0"/>
                          <a:cs typeface="Times New Roman" panose="02020603050405020304" charset="0"/>
                        </a:rPr>
                        <a:t>  Component factor</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F1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F2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F3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F4</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F5</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F6</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F7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5600">
                <a:tc>
                  <a:txBody>
                    <a:bodyPr/>
                    <a:p>
                      <a:pPr indent="0" algn="ctr">
                        <a:buNone/>
                      </a:pPr>
                      <a:r>
                        <a:rPr lang="en-US" sz="1100" b="0">
                          <a:latin typeface="Times New Roman" panose="02020603050405020304" charset="0"/>
                          <a:cs typeface="Times New Roman" panose="02020603050405020304" charset="0"/>
                        </a:rPr>
                        <a:t>X1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-0.0289</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-0.0921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0.3514</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0.1067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-0.1677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0.0757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-0.1215</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355600">
                <a:tc>
                  <a:txBody>
                    <a:bodyPr/>
                    <a:p>
                      <a:pPr indent="0" algn="ctr">
                        <a:buNone/>
                      </a:pPr>
                      <a:r>
                        <a:rPr lang="en-US" sz="1100" b="0">
                          <a:latin typeface="Times New Roman" panose="02020603050405020304" charset="0"/>
                          <a:cs typeface="Times New Roman" panose="02020603050405020304" charset="0"/>
                        </a:rPr>
                        <a:t>X2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-0.4563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0.6826</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0.0102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0.0938</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-0.0416</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0.0005</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-0.1520</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355600">
                <a:tc>
                  <a:txBody>
                    <a:bodyPr/>
                    <a:p>
                      <a:pPr indent="0" algn="ctr">
                        <a:buNone/>
                      </a:pPr>
                      <a:r>
                        <a:rPr lang="en-US" sz="1100" b="0">
                          <a:latin typeface="Times New Roman" panose="02020603050405020304" charset="0"/>
                          <a:cs typeface="Times New Roman" panose="02020603050405020304" charset="0"/>
                        </a:rPr>
                        <a:t>X3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0.0076</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0.0138</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0.4277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0.0042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0.4757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-0.2216</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-0.2411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355600">
                <a:tc>
                  <a:txBody>
                    <a:bodyPr/>
                    <a:p>
                      <a:pPr indent="0" algn="ctr">
                        <a:buNone/>
                      </a:pPr>
                      <a:r>
                        <a:rPr lang="en-US" sz="1100" b="0">
                          <a:latin typeface="Times New Roman" panose="02020603050405020304" charset="0"/>
                          <a:cs typeface="Times New Roman" panose="02020603050405020304" charset="0"/>
                        </a:rPr>
                        <a:t>X4</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0.0191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0.0279</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-0.0656</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-0.4025</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-0.3567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-0.1482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-0.1243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355600">
                <a:tc>
                  <a:txBody>
                    <a:bodyPr/>
                    <a:p>
                      <a:pPr indent="0" algn="ctr">
                        <a:buNone/>
                      </a:pPr>
                      <a:r>
                        <a:rPr lang="en-US" sz="1100" b="0">
                          <a:latin typeface="Times New Roman" panose="02020603050405020304" charset="0"/>
                          <a:cs typeface="Times New Roman" panose="02020603050405020304" charset="0"/>
                        </a:rPr>
                        <a:t>X5</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1.1543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-0.0787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0.2262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0.6326</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-0.1003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-0.2234</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0.0460</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355600">
                <a:tc>
                  <a:txBody>
                    <a:bodyPr/>
                    <a:p>
                      <a:pPr indent="0" algn="ctr">
                        <a:buNone/>
                      </a:pPr>
                      <a:r>
                        <a:rPr lang="en-US" sz="1100" b="0">
                          <a:latin typeface="Times New Roman" panose="02020603050405020304" charset="0"/>
                          <a:cs typeface="Times New Roman" panose="02020603050405020304" charset="0"/>
                        </a:rPr>
                        <a:t>X12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-0.0556</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0.0578</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-0.0693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-0.1305</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0.5532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-0.0604</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0.1441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355600">
                <a:tc>
                  <a:txBody>
                    <a:bodyPr/>
                    <a:p>
                      <a:pPr indent="0" algn="ctr">
                        <a:buNone/>
                      </a:pPr>
                      <a:r>
                        <a:rPr lang="en-US" sz="1100" b="0">
                          <a:latin typeface="Times New Roman" panose="02020603050405020304" charset="0"/>
                          <a:cs typeface="Times New Roman" panose="02020603050405020304" charset="0"/>
                        </a:rPr>
                        <a:t>X13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1.0904</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-0.0577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-0.4474</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0.1955</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0.1337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-0.4921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-0.2905</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355600">
                <a:tc>
                  <a:txBody>
                    <a:bodyPr/>
                    <a:p>
                      <a:pPr indent="0" algn="ctr">
                        <a:buNone/>
                      </a:pPr>
                      <a:r>
                        <a:rPr lang="en-US" sz="1100" b="0">
                          <a:latin typeface="Times New Roman" panose="02020603050405020304" charset="0"/>
                          <a:cs typeface="Times New Roman" panose="02020603050405020304" charset="0"/>
                        </a:rPr>
                        <a:t>...</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355600">
                <a:tc>
                  <a:txBody>
                    <a:bodyPr/>
                    <a:p>
                      <a:pPr indent="0" algn="ctr">
                        <a:buNone/>
                      </a:pPr>
                      <a:r>
                        <a:rPr lang="en-US" sz="1100" b="0">
                          <a:latin typeface="Times New Roman" panose="02020603050405020304" charset="0"/>
                          <a:cs typeface="Times New Roman" panose="02020603050405020304" charset="0"/>
                        </a:rPr>
                        <a:t>X23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-0.0172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0.0491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0.0261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0.2217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0.0393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0.2089</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0.1625</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355600">
                <a:tc>
                  <a:txBody>
                    <a:bodyPr/>
                    <a:p>
                      <a:pPr indent="0" algn="ctr">
                        <a:buNone/>
                      </a:pPr>
                      <a:r>
                        <a:rPr lang="en-US" sz="1100" b="0">
                          <a:latin typeface="Times New Roman" panose="02020603050405020304" charset="0"/>
                          <a:cs typeface="Times New Roman" panose="02020603050405020304" charset="0"/>
                        </a:rPr>
                        <a:t>X24</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-0.5661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-0.0718</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-0.0268</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-0.0461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0.0134</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0.0230</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-0.0091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pSp>
        <p:nvGrpSpPr>
          <p:cNvPr id="8" name="组合 7"/>
          <p:cNvGrpSpPr/>
          <p:nvPr/>
        </p:nvGrpSpPr>
        <p:grpSpPr>
          <a:xfrm>
            <a:off x="726440" y="12065"/>
            <a:ext cx="9276715" cy="791210"/>
            <a:chOff x="1144" y="19"/>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7753"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9" name="直接连接符 8"/>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6"/>
          <p:cNvSpPr txBox="1"/>
          <p:nvPr/>
        </p:nvSpPr>
        <p:spPr>
          <a:xfrm>
            <a:off x="582930" y="1151255"/>
            <a:ext cx="9180195" cy="587375"/>
          </a:xfrm>
          <a:prstGeom prst="rect">
            <a:avLst/>
          </a:prstGeom>
          <a:noFill/>
        </p:spPr>
        <p:txBody>
          <a:bodyPr wrap="square" lIns="0" tIns="48000" rIns="0" bIns="48000" rtlCol="0">
            <a:spAutoFit/>
          </a:bodyPr>
          <a:lstStyle/>
          <a:p>
            <a:r>
              <a:rPr lang="en-US" altLang="zh-CN" sz="3200" b="1" dirty="0">
                <a:solidFill>
                  <a:srgbClr val="004EA2"/>
                </a:solidFill>
                <a:latin typeface="Times New Roman" panose="02020603050405020304" charset="0"/>
                <a:ea typeface="微软雅黑" panose="020B0503020204020204" pitchFamily="34" charset="-122"/>
                <a:cs typeface="Times New Roman" panose="02020603050405020304" charset="0"/>
              </a:rPr>
              <a:t>2.4 </a:t>
            </a:r>
            <a:r>
              <a:rPr sz="3200" b="1" dirty="0">
                <a:solidFill>
                  <a:srgbClr val="004EA2"/>
                </a:solidFill>
                <a:latin typeface="Times New Roman" panose="02020603050405020304" charset="0"/>
                <a:ea typeface="微软雅黑" panose="020B0503020204020204" pitchFamily="34" charset="-122"/>
                <a:cs typeface="Times New Roman" panose="02020603050405020304" charset="0"/>
              </a:rPr>
              <a:t>Prediction Models</a:t>
            </a:r>
            <a:endParaRPr sz="3200" b="1" dirty="0">
              <a:solidFill>
                <a:srgbClr val="004EA2"/>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3" name="文本框 2"/>
          <p:cNvSpPr txBox="1"/>
          <p:nvPr/>
        </p:nvSpPr>
        <p:spPr>
          <a:xfrm>
            <a:off x="582930" y="1812925"/>
            <a:ext cx="3776980" cy="368300"/>
          </a:xfrm>
          <a:prstGeom prst="rect">
            <a:avLst/>
          </a:prstGeom>
          <a:noFill/>
          <a:ln w="9525">
            <a:noFill/>
          </a:ln>
        </p:spPr>
        <p:txBody>
          <a:bodyPr wrap="square">
            <a:spAutoFit/>
          </a:bodyPr>
          <a:p>
            <a:pPr indent="0"/>
            <a:r>
              <a:rPr lang="en-US" b="0">
                <a:latin typeface="Times New Roman" panose="02020603050405020304" charset="0"/>
                <a:ea typeface="宋体" panose="02010600030101010101" pitchFamily="2" charset="-122"/>
              </a:rPr>
              <a:t>PCA-BPNN prediction model</a:t>
            </a:r>
            <a:endParaRPr lang="en-US" b="0">
              <a:latin typeface="Times New Roman" panose="02020603050405020304" charset="0"/>
              <a:ea typeface="宋体" panose="02010600030101010101" pitchFamily="2" charset="-122"/>
            </a:endParaRPr>
          </a:p>
        </p:txBody>
      </p:sp>
      <p:sp>
        <p:nvSpPr>
          <p:cNvPr id="100" name="文本框 99"/>
          <p:cNvSpPr txBox="1"/>
          <p:nvPr/>
        </p:nvSpPr>
        <p:spPr>
          <a:xfrm>
            <a:off x="582930" y="2367915"/>
            <a:ext cx="10943590" cy="3692525"/>
          </a:xfrm>
          <a:prstGeom prst="rect">
            <a:avLst/>
          </a:prstGeom>
          <a:noFill/>
          <a:ln w="9525">
            <a:noFill/>
          </a:ln>
        </p:spPr>
        <p:txBody>
          <a:bodyPr wrap="square">
            <a:spAutoFit/>
          </a:bodyPr>
          <a:p>
            <a:pPr indent="0" algn="just">
              <a:lnSpc>
                <a:spcPct val="100000"/>
              </a:lnSpc>
            </a:pPr>
            <a:r>
              <a:rPr lang="en-US" b="0">
                <a:latin typeface="Times New Roman" panose="02020603050405020304" charset="0"/>
                <a:ea typeface="宋体" panose="02010600030101010101" pitchFamily="2" charset="-122"/>
              </a:rPr>
              <a:t>      The number of network layers is determined according to the comparison of the final prediction effect for the influence of the number of hidden layers, and </a:t>
            </a:r>
            <a:r>
              <a:rPr lang="en-US" b="0">
                <a:solidFill>
                  <a:srgbClr val="FF0000"/>
                </a:solidFill>
                <a:latin typeface="Times New Roman" panose="02020603050405020304" charset="0"/>
                <a:ea typeface="宋体" panose="02010600030101010101" pitchFamily="2" charset="-122"/>
              </a:rPr>
              <a:t>this paper adopts a double-hidden network structure, including an input layer, two hidden layers, and an output layer</a:t>
            </a:r>
            <a:r>
              <a:rPr lang="en-US" b="0">
                <a:latin typeface="Times New Roman" panose="02020603050405020304" charset="0"/>
                <a:ea typeface="宋体" panose="02010600030101010101" pitchFamily="2" charset="-122"/>
              </a:rPr>
              <a:t>. Generally, the best scenario is that the selection of the number of nodes in the input layer and output layer is with irrelevant input data.</a:t>
            </a:r>
            <a:r>
              <a:rPr lang="en-US" b="0">
                <a:solidFill>
                  <a:srgbClr val="FF0000"/>
                </a:solidFill>
                <a:latin typeface="Times New Roman" panose="02020603050405020304" charset="0"/>
                <a:ea typeface="宋体" panose="02010600030101010101" pitchFamily="2" charset="-122"/>
              </a:rPr>
              <a:t> According to the calculation, there are 7 feature vectors obtained after the principal component analysis of 24 related factors, and they are not correlated with each other</a:t>
            </a:r>
            <a:r>
              <a:rPr lang="en-US" b="0">
                <a:latin typeface="Times New Roman" panose="02020603050405020304" charset="0"/>
                <a:ea typeface="宋体" panose="02010600030101010101" pitchFamily="2" charset="-122"/>
              </a:rPr>
              <a:t>.</a:t>
            </a:r>
            <a:r>
              <a:rPr lang="en-US" b="0">
                <a:solidFill>
                  <a:srgbClr val="FF0000"/>
                </a:solidFill>
                <a:latin typeface="Times New Roman" panose="02020603050405020304" charset="0"/>
                <a:ea typeface="宋体" panose="02010600030101010101" pitchFamily="2" charset="-122"/>
              </a:rPr>
              <a:t> Therefore, the number of neurons in the input layer is determined as 7</a:t>
            </a:r>
            <a:r>
              <a:rPr lang="en-US" b="0">
                <a:latin typeface="Times New Roman" panose="02020603050405020304" charset="0"/>
                <a:ea typeface="宋体" panose="02010600030101010101" pitchFamily="2" charset="-122"/>
              </a:rPr>
              <a:t>. In this paper, both low-cited and highly cited papers need to be predicted, that is, a binary classification problem. The highly cited papers are represented by 1, while low cited papers are represented by 0. In this way, the output variable ranges from 0 to 1, so </a:t>
            </a:r>
            <a:r>
              <a:rPr lang="en-US" b="0">
                <a:solidFill>
                  <a:srgbClr val="FF0000"/>
                </a:solidFill>
                <a:latin typeface="Times New Roman" panose="02020603050405020304" charset="0"/>
                <a:ea typeface="宋体" panose="02010600030101010101" pitchFamily="2" charset="-122"/>
              </a:rPr>
              <a:t>the number of neurons in the output layer is 1.</a:t>
            </a:r>
            <a:endParaRPr lang="en-US" b="0">
              <a:solidFill>
                <a:srgbClr val="FF0000"/>
              </a:solidFill>
              <a:latin typeface="Times New Roman" panose="02020603050405020304" charset="0"/>
              <a:ea typeface="宋体" panose="02010600030101010101" pitchFamily="2" charset="-122"/>
            </a:endParaRPr>
          </a:p>
          <a:p>
            <a:pPr indent="0" algn="just">
              <a:lnSpc>
                <a:spcPct val="100000"/>
              </a:lnSpc>
            </a:pPr>
            <a:r>
              <a:rPr lang="en-US" altLang="en-US" b="0">
                <a:solidFill>
                  <a:srgbClr val="FF0000"/>
                </a:solidFill>
                <a:latin typeface="Times New Roman" panose="02020603050405020304" charset="0"/>
                <a:ea typeface="宋体" panose="02010600030101010101" pitchFamily="2" charset="-122"/>
              </a:rPr>
              <a:t>      </a:t>
            </a:r>
            <a:r>
              <a:rPr lang="en-US" altLang="en-US" b="0">
                <a:latin typeface="Times New Roman" panose="02020603050405020304" charset="0"/>
                <a:ea typeface="宋体" panose="02010600030101010101" pitchFamily="2" charset="-122"/>
              </a:rPr>
              <a:t>There is currently no accurate calculation method for the selection of the number of neurons in the hidden layer. In this paper, the optimal range of the number of neurons in the hidden layer is roughly determined according to  the empirical formula.</a:t>
            </a:r>
            <a:endParaRPr lang="en-US" altLang="en-US" b="0">
              <a:latin typeface="Times New Roman" panose="02020603050405020304" charset="0"/>
              <a:ea typeface="宋体" panose="02010600030101010101" pitchFamily="2" charset="-122"/>
            </a:endParaRPr>
          </a:p>
          <a:p>
            <a:pPr indent="0" algn="just">
              <a:lnSpc>
                <a:spcPct val="100000"/>
              </a:lnSpc>
            </a:pPr>
            <a:endParaRPr lang="zh-CN" altLang="en-US" b="0">
              <a:latin typeface="Times New Roman" panose="02020603050405020304" charset="0"/>
              <a:ea typeface="宋体" panose="02010600030101010101" pitchFamily="2" charset="-122"/>
            </a:endParaRPr>
          </a:p>
        </p:txBody>
      </p:sp>
      <p:grpSp>
        <p:nvGrpSpPr>
          <p:cNvPr id="8" name="组合 7"/>
          <p:cNvGrpSpPr/>
          <p:nvPr/>
        </p:nvGrpSpPr>
        <p:grpSpPr>
          <a:xfrm>
            <a:off x="726440" y="12065"/>
            <a:ext cx="9276715" cy="791210"/>
            <a:chOff x="1144" y="19"/>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753"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21" name="直接连接符 20"/>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6"/>
          <p:cNvSpPr txBox="1"/>
          <p:nvPr/>
        </p:nvSpPr>
        <p:spPr>
          <a:xfrm>
            <a:off x="582930" y="1151255"/>
            <a:ext cx="9180195" cy="587375"/>
          </a:xfrm>
          <a:prstGeom prst="rect">
            <a:avLst/>
          </a:prstGeom>
          <a:noFill/>
        </p:spPr>
        <p:txBody>
          <a:bodyPr wrap="square" lIns="0" tIns="48000" rIns="0" bIns="48000" rtlCol="0">
            <a:spAutoFit/>
          </a:bodyPr>
          <a:lstStyle/>
          <a:p>
            <a:r>
              <a:rPr lang="en-US" altLang="zh-CN" sz="3200" b="1" dirty="0">
                <a:solidFill>
                  <a:srgbClr val="004EA2"/>
                </a:solidFill>
                <a:latin typeface="Times New Roman" panose="02020603050405020304" charset="0"/>
                <a:ea typeface="微软雅黑" panose="020B0503020204020204" pitchFamily="34" charset="-122"/>
                <a:cs typeface="Times New Roman" panose="02020603050405020304" charset="0"/>
              </a:rPr>
              <a:t>2.4 </a:t>
            </a:r>
            <a:r>
              <a:rPr sz="3200" b="1" dirty="0">
                <a:solidFill>
                  <a:srgbClr val="004EA2"/>
                </a:solidFill>
                <a:latin typeface="Times New Roman" panose="02020603050405020304" charset="0"/>
                <a:ea typeface="微软雅黑" panose="020B0503020204020204" pitchFamily="34" charset="-122"/>
                <a:cs typeface="Times New Roman" panose="02020603050405020304" charset="0"/>
              </a:rPr>
              <a:t>Prediction Models</a:t>
            </a:r>
            <a:endParaRPr sz="3200" b="1" dirty="0">
              <a:solidFill>
                <a:srgbClr val="004EA2"/>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3" name="文本框 2"/>
          <p:cNvSpPr txBox="1"/>
          <p:nvPr/>
        </p:nvSpPr>
        <p:spPr>
          <a:xfrm>
            <a:off x="582930" y="1812925"/>
            <a:ext cx="3776980" cy="368300"/>
          </a:xfrm>
          <a:prstGeom prst="rect">
            <a:avLst/>
          </a:prstGeom>
          <a:noFill/>
          <a:ln w="9525">
            <a:noFill/>
          </a:ln>
        </p:spPr>
        <p:txBody>
          <a:bodyPr wrap="square">
            <a:spAutoFit/>
          </a:bodyPr>
          <a:p>
            <a:pPr indent="0"/>
            <a:r>
              <a:rPr lang="en-US" b="0">
                <a:latin typeface="Times New Roman" panose="02020603050405020304" charset="0"/>
                <a:ea typeface="宋体" panose="02010600030101010101" pitchFamily="2" charset="-122"/>
              </a:rPr>
              <a:t>PCA-BPNN prediction model</a:t>
            </a:r>
            <a:endParaRPr lang="en-US" b="0">
              <a:latin typeface="Times New Roman" panose="02020603050405020304" charset="0"/>
              <a:ea typeface="宋体" panose="02010600030101010101" pitchFamily="2" charset="-122"/>
            </a:endParaRPr>
          </a:p>
        </p:txBody>
      </p:sp>
      <p:sp>
        <p:nvSpPr>
          <p:cNvPr id="100" name="文本框 99"/>
          <p:cNvSpPr txBox="1"/>
          <p:nvPr/>
        </p:nvSpPr>
        <p:spPr>
          <a:xfrm>
            <a:off x="582930" y="2367915"/>
            <a:ext cx="10943590" cy="3692525"/>
          </a:xfrm>
          <a:prstGeom prst="rect">
            <a:avLst/>
          </a:prstGeom>
          <a:noFill/>
          <a:ln w="9525">
            <a:noFill/>
          </a:ln>
        </p:spPr>
        <p:txBody>
          <a:bodyPr wrap="square">
            <a:spAutoFit/>
          </a:bodyPr>
          <a:p>
            <a:pPr indent="0" algn="just">
              <a:lnSpc>
                <a:spcPct val="100000"/>
              </a:lnSpc>
            </a:pPr>
            <a:r>
              <a:rPr lang="en-US" b="0">
                <a:latin typeface="Times New Roman" panose="02020603050405020304" charset="0"/>
                <a:ea typeface="宋体" panose="02010600030101010101" pitchFamily="2" charset="-122"/>
              </a:rPr>
              <a:t>      The number of network layers is determined according to the comparison of the final prediction effect for the influence of the number of hidden layers, and </a:t>
            </a:r>
            <a:r>
              <a:rPr lang="en-US" b="0">
                <a:solidFill>
                  <a:srgbClr val="FF0000"/>
                </a:solidFill>
                <a:latin typeface="Times New Roman" panose="02020603050405020304" charset="0"/>
                <a:ea typeface="宋体" panose="02010600030101010101" pitchFamily="2" charset="-122"/>
              </a:rPr>
              <a:t>this paper adopts a double-hidden network structure, including an input layer, two hidden layers, and an output layer</a:t>
            </a:r>
            <a:r>
              <a:rPr lang="en-US" b="0">
                <a:latin typeface="Times New Roman" panose="02020603050405020304" charset="0"/>
                <a:ea typeface="宋体" panose="02010600030101010101" pitchFamily="2" charset="-122"/>
              </a:rPr>
              <a:t>. Generally, the best scenario is that the selection of the number of nodes in the input layer and output layer is with irrelevant input data.</a:t>
            </a:r>
            <a:r>
              <a:rPr lang="en-US" b="0">
                <a:solidFill>
                  <a:srgbClr val="FF0000"/>
                </a:solidFill>
                <a:latin typeface="Times New Roman" panose="02020603050405020304" charset="0"/>
                <a:ea typeface="宋体" panose="02010600030101010101" pitchFamily="2" charset="-122"/>
              </a:rPr>
              <a:t> According to the calculation, there are 7 feature vectors obtained after the principal component analysis of 24 related factors, and they are not correlated with each other</a:t>
            </a:r>
            <a:r>
              <a:rPr lang="en-US" b="0">
                <a:latin typeface="Times New Roman" panose="02020603050405020304" charset="0"/>
                <a:ea typeface="宋体" panose="02010600030101010101" pitchFamily="2" charset="-122"/>
              </a:rPr>
              <a:t>.</a:t>
            </a:r>
            <a:r>
              <a:rPr lang="en-US" b="0">
                <a:solidFill>
                  <a:srgbClr val="FF0000"/>
                </a:solidFill>
                <a:latin typeface="Times New Roman" panose="02020603050405020304" charset="0"/>
                <a:ea typeface="宋体" panose="02010600030101010101" pitchFamily="2" charset="-122"/>
              </a:rPr>
              <a:t> Therefore, the number of neurons in the input layer is determined as 7</a:t>
            </a:r>
            <a:r>
              <a:rPr lang="en-US" b="0">
                <a:latin typeface="Times New Roman" panose="02020603050405020304" charset="0"/>
                <a:ea typeface="宋体" panose="02010600030101010101" pitchFamily="2" charset="-122"/>
              </a:rPr>
              <a:t>. In this paper, both low-cited and highly cited papers need to be predicted, that is, a binary classification problem. The highly cited papers are represented by 1, while low cited papers are represented by 0. In this way, the output variable ranges from 0 to 1, so </a:t>
            </a:r>
            <a:r>
              <a:rPr lang="en-US" b="0">
                <a:solidFill>
                  <a:srgbClr val="FF0000"/>
                </a:solidFill>
                <a:latin typeface="Times New Roman" panose="02020603050405020304" charset="0"/>
                <a:ea typeface="宋体" panose="02010600030101010101" pitchFamily="2" charset="-122"/>
              </a:rPr>
              <a:t>the number of neurons in the output layer is 1.</a:t>
            </a:r>
            <a:endParaRPr lang="en-US" b="0">
              <a:solidFill>
                <a:srgbClr val="FF0000"/>
              </a:solidFill>
              <a:latin typeface="Times New Roman" panose="02020603050405020304" charset="0"/>
              <a:ea typeface="宋体" panose="02010600030101010101" pitchFamily="2" charset="-122"/>
            </a:endParaRPr>
          </a:p>
          <a:p>
            <a:pPr indent="0" algn="just">
              <a:lnSpc>
                <a:spcPct val="100000"/>
              </a:lnSpc>
            </a:pPr>
            <a:r>
              <a:rPr lang="en-US" altLang="en-US" b="0">
                <a:solidFill>
                  <a:srgbClr val="FF0000"/>
                </a:solidFill>
                <a:latin typeface="Times New Roman" panose="02020603050405020304" charset="0"/>
                <a:ea typeface="宋体" panose="02010600030101010101" pitchFamily="2" charset="-122"/>
              </a:rPr>
              <a:t>      </a:t>
            </a:r>
            <a:r>
              <a:rPr lang="en-US" altLang="en-US" b="0">
                <a:latin typeface="Times New Roman" panose="02020603050405020304" charset="0"/>
                <a:ea typeface="宋体" panose="02010600030101010101" pitchFamily="2" charset="-122"/>
              </a:rPr>
              <a:t>There is currently no accurate calculation method for the selection of the number of neurons in the hidden layer. In this paper, the optimal range of the number of neurons in the hidden layer is roughly determined according to  the empirical formula.</a:t>
            </a:r>
            <a:endParaRPr lang="en-US" altLang="en-US" b="0">
              <a:latin typeface="Times New Roman" panose="02020603050405020304" charset="0"/>
              <a:ea typeface="宋体" panose="02010600030101010101" pitchFamily="2" charset="-122"/>
            </a:endParaRPr>
          </a:p>
          <a:p>
            <a:pPr indent="0" algn="just">
              <a:lnSpc>
                <a:spcPct val="100000"/>
              </a:lnSpc>
            </a:pPr>
            <a:r>
              <a:rPr lang="en-US">
                <a:latin typeface="Times New Roman" panose="02020603050405020304" charset="0"/>
                <a:ea typeface="宋体" panose="02010600030101010101" pitchFamily="2" charset="-122"/>
                <a:sym typeface="+mn-ea"/>
              </a:rPr>
              <a:t>  </a:t>
            </a:r>
            <a:endParaRPr lang="zh-CN" altLang="en-US" b="0">
              <a:latin typeface="Times New Roman" panose="02020603050405020304" charset="0"/>
              <a:ea typeface="宋体" panose="02010600030101010101" pitchFamily="2" charset="-122"/>
            </a:endParaRPr>
          </a:p>
        </p:txBody>
      </p:sp>
      <p:grpSp>
        <p:nvGrpSpPr>
          <p:cNvPr id="8" name="组合 7"/>
          <p:cNvGrpSpPr/>
          <p:nvPr/>
        </p:nvGrpSpPr>
        <p:grpSpPr>
          <a:xfrm>
            <a:off x="726440" y="12065"/>
            <a:ext cx="9276715" cy="791210"/>
            <a:chOff x="1144" y="19"/>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753"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7" name="直接连接符 6"/>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6"/>
          <p:cNvSpPr txBox="1"/>
          <p:nvPr/>
        </p:nvSpPr>
        <p:spPr>
          <a:xfrm>
            <a:off x="582930" y="1151255"/>
            <a:ext cx="9180195" cy="587375"/>
          </a:xfrm>
          <a:prstGeom prst="rect">
            <a:avLst/>
          </a:prstGeom>
          <a:noFill/>
        </p:spPr>
        <p:txBody>
          <a:bodyPr wrap="square" lIns="0" tIns="48000" rIns="0" bIns="48000" rtlCol="0">
            <a:spAutoFit/>
          </a:bodyPr>
          <a:lstStyle/>
          <a:p>
            <a:r>
              <a:rPr lang="en-US" altLang="zh-CN" sz="3200" b="1" dirty="0">
                <a:solidFill>
                  <a:srgbClr val="004EA2"/>
                </a:solidFill>
                <a:latin typeface="Times New Roman" panose="02020603050405020304" charset="0"/>
                <a:ea typeface="微软雅黑" panose="020B0503020204020204" pitchFamily="34" charset="-122"/>
                <a:cs typeface="Times New Roman" panose="02020603050405020304" charset="0"/>
              </a:rPr>
              <a:t>2.4 </a:t>
            </a:r>
            <a:r>
              <a:rPr sz="3200" b="1" dirty="0">
                <a:solidFill>
                  <a:srgbClr val="004EA2"/>
                </a:solidFill>
                <a:latin typeface="Times New Roman" panose="02020603050405020304" charset="0"/>
                <a:ea typeface="微软雅黑" panose="020B0503020204020204" pitchFamily="34" charset="-122"/>
                <a:cs typeface="Times New Roman" panose="02020603050405020304" charset="0"/>
              </a:rPr>
              <a:t>Prediction Models</a:t>
            </a:r>
            <a:endParaRPr sz="3200" b="1" dirty="0">
              <a:solidFill>
                <a:srgbClr val="004EA2"/>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cxnSp>
        <p:nvCxnSpPr>
          <p:cNvPr id="10" name="直接连接符 9"/>
          <p:cNvCxnSpPr/>
          <p:nvPr/>
        </p:nvCxnSpPr>
        <p:spPr>
          <a:xfrm>
            <a:off x="83014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915235" y="12065"/>
            <a:ext cx="1666001" cy="792000"/>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12" name="直接连接符 11"/>
          <p:cNvCxnSpPr/>
          <p:nvPr/>
        </p:nvCxnSpPr>
        <p:spPr>
          <a:xfrm>
            <a:off x="100032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6"/>
          <p:cNvSpPr txBox="1"/>
          <p:nvPr/>
        </p:nvSpPr>
        <p:spPr>
          <a:xfrm>
            <a:off x="3374949" y="215903"/>
            <a:ext cx="1344000" cy="340995"/>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背景和意义</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7"/>
          <p:cNvSpPr txBox="1"/>
          <p:nvPr/>
        </p:nvSpPr>
        <p:spPr>
          <a:xfrm>
            <a:off x="5076749" y="215904"/>
            <a:ext cx="1344000" cy="340995"/>
          </a:xfrm>
          <a:prstGeom prst="rect">
            <a:avLst/>
          </a:prstGeom>
          <a:noFill/>
        </p:spPr>
        <p:txBody>
          <a:bodyPr wrap="square" lIns="0" tIns="48000" rIns="0" bIns="48000"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研究现状</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TextBox 9"/>
          <p:cNvSpPr txBox="1"/>
          <p:nvPr/>
        </p:nvSpPr>
        <p:spPr>
          <a:xfrm>
            <a:off x="6778549" y="215903"/>
            <a:ext cx="1344000" cy="340995"/>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研究思路</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10"/>
          <p:cNvSpPr txBox="1"/>
          <p:nvPr/>
        </p:nvSpPr>
        <p:spPr>
          <a:xfrm>
            <a:off x="8480349" y="215904"/>
            <a:ext cx="1344000" cy="340995"/>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研究难点</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11"/>
          <p:cNvSpPr txBox="1"/>
          <p:nvPr/>
        </p:nvSpPr>
        <p:spPr>
          <a:xfrm>
            <a:off x="10182151" y="215903"/>
            <a:ext cx="1344000" cy="340995"/>
          </a:xfrm>
          <a:prstGeom prst="rect">
            <a:avLst/>
          </a:prstGeom>
          <a:noFill/>
        </p:spPr>
        <p:txBody>
          <a:bodyPr wrap="square" lIns="0" tIns="48000" rIns="0" bIns="48000" rtlCol="0">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进度安排</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599649" y="285092"/>
            <a:ext cx="0" cy="2458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26490" y="118033"/>
            <a:ext cx="1967014" cy="522403"/>
          </a:xfrm>
          <a:prstGeom prst="rect">
            <a:avLst/>
          </a:prstGeom>
        </p:spPr>
      </p:pic>
      <p:sp>
        <p:nvSpPr>
          <p:cNvPr id="3" name="文本框 2"/>
          <p:cNvSpPr txBox="1"/>
          <p:nvPr/>
        </p:nvSpPr>
        <p:spPr>
          <a:xfrm>
            <a:off x="582930" y="1812925"/>
            <a:ext cx="3776980" cy="368300"/>
          </a:xfrm>
          <a:prstGeom prst="rect">
            <a:avLst/>
          </a:prstGeom>
          <a:noFill/>
          <a:ln w="9525">
            <a:noFill/>
          </a:ln>
        </p:spPr>
        <p:txBody>
          <a:bodyPr wrap="square">
            <a:spAutoFit/>
          </a:bodyPr>
          <a:p>
            <a:pPr indent="0"/>
            <a:r>
              <a:rPr lang="en-US" b="0">
                <a:latin typeface="Times New Roman" panose="02020603050405020304" charset="0"/>
                <a:ea typeface="宋体" panose="02010600030101010101" pitchFamily="2" charset="-122"/>
              </a:rPr>
              <a:t>PCA-BPNN prediction model</a:t>
            </a:r>
            <a:endParaRPr lang="en-US" b="0">
              <a:latin typeface="Times New Roman" panose="02020603050405020304" charset="0"/>
              <a:ea typeface="宋体" panose="02010600030101010101" pitchFamily="2" charset="-122"/>
            </a:endParaRPr>
          </a:p>
        </p:txBody>
      </p:sp>
      <p:sp>
        <p:nvSpPr>
          <p:cNvPr id="4" name="文本框 3"/>
          <p:cNvSpPr txBox="1"/>
          <p:nvPr/>
        </p:nvSpPr>
        <p:spPr>
          <a:xfrm>
            <a:off x="3648710" y="2466975"/>
            <a:ext cx="5080000" cy="260350"/>
          </a:xfrm>
          <a:prstGeom prst="rect">
            <a:avLst/>
          </a:prstGeom>
          <a:noFill/>
          <a:ln w="9525">
            <a:noFill/>
          </a:ln>
        </p:spPr>
        <p:txBody>
          <a:bodyPr>
            <a:spAutoFit/>
          </a:bodyPr>
          <a:p>
            <a:pPr indent="0" algn="ctr"/>
            <a:r>
              <a:rPr lang="en-US" sz="1100" b="0">
                <a:latin typeface="Times New Roman" panose="02020603050405020304" charset="0"/>
                <a:ea typeface="黑体" panose="02010609060101010101" charset="-122"/>
              </a:rPr>
              <a:t>Table 5 Model parameter settings</a:t>
            </a:r>
            <a:endParaRPr lang="zh-CN" altLang="en-US"/>
          </a:p>
        </p:txBody>
      </p:sp>
      <p:graphicFrame>
        <p:nvGraphicFramePr>
          <p:cNvPr id="5" name="表格 4"/>
          <p:cNvGraphicFramePr/>
          <p:nvPr>
            <p:custDataLst>
              <p:tags r:id="rId2"/>
            </p:custDataLst>
          </p:nvPr>
        </p:nvGraphicFramePr>
        <p:xfrm>
          <a:off x="1155700" y="2917190"/>
          <a:ext cx="10066020" cy="2296160"/>
        </p:xfrm>
        <a:graphic>
          <a:graphicData uri="http://schemas.openxmlformats.org/drawingml/2006/table">
            <a:tbl>
              <a:tblPr firstRow="1" bandRow="1">
                <a:tableStyleId>{5940675A-B579-460E-94D1-54222C63F5DA}</a:tableStyleId>
              </a:tblPr>
              <a:tblGrid>
                <a:gridCol w="1711960"/>
                <a:gridCol w="4087495"/>
                <a:gridCol w="4266565"/>
              </a:tblGrid>
              <a:tr h="287020">
                <a:tc>
                  <a:txBody>
                    <a:bodyPr/>
                    <a:p>
                      <a:pPr indent="0" algn="ctr">
                        <a:buNone/>
                      </a:pPr>
                      <a:r>
                        <a:rPr lang="en-US" sz="1100" b="0">
                          <a:latin typeface="Times New Roman" panose="02020603050405020304" charset="0"/>
                          <a:cs typeface="Times New Roman" panose="02020603050405020304" charset="0"/>
                        </a:rPr>
                        <a:t>N</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Training parameter</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Parameter value</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7020">
                <a:tc>
                  <a:txBody>
                    <a:bodyPr/>
                    <a:p>
                      <a:pPr indent="0" algn="ctr">
                        <a:buNone/>
                      </a:pPr>
                      <a:r>
                        <a:rPr lang="en-US" sz="1100" b="0">
                          <a:latin typeface="Times New Roman" panose="02020603050405020304" charset="0"/>
                          <a:cs typeface="Times New Roman" panose="02020603050405020304" charset="0"/>
                        </a:rPr>
                        <a:t>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Activation function in the hidden layer </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ReLU</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287020">
                <a:tc>
                  <a:txBody>
                    <a:bodyPr/>
                    <a:p>
                      <a:pPr indent="0" algn="ctr">
                        <a:buNone/>
                      </a:pPr>
                      <a:r>
                        <a:rPr lang="en-US" sz="1100" b="0">
                          <a:latin typeface="Times New Roman" panose="02020603050405020304" charset="0"/>
                          <a:cs typeface="Times New Roman" panose="02020603050405020304" charset="0"/>
                        </a:rPr>
                        <a:t>2</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Activation function in the output layer</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Sigmoid</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287020">
                <a:tc>
                  <a:txBody>
                    <a:bodyPr/>
                    <a:p>
                      <a:pPr indent="0" algn="ctr">
                        <a:buNone/>
                      </a:pPr>
                      <a:r>
                        <a:rPr lang="en-US" sz="1100" b="0">
                          <a:latin typeface="Times New Roman" panose="02020603050405020304" charset="0"/>
                          <a:cs typeface="Times New Roman" panose="02020603050405020304" charset="0"/>
                        </a:rPr>
                        <a:t>3</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Optimizer</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Adam</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287020">
                <a:tc>
                  <a:txBody>
                    <a:bodyPr/>
                    <a:p>
                      <a:pPr indent="0" algn="ctr">
                        <a:buNone/>
                      </a:pPr>
                      <a:r>
                        <a:rPr lang="en-US" sz="1100" b="0">
                          <a:latin typeface="Times New Roman" panose="02020603050405020304" charset="0"/>
                          <a:cs typeface="Times New Roman" panose="02020603050405020304" charset="0"/>
                        </a:rPr>
                        <a:t>4</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Loss function</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binary_crossentropy</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287020">
                <a:tc>
                  <a:txBody>
                    <a:bodyPr/>
                    <a:p>
                      <a:pPr indent="0" algn="ctr">
                        <a:buNone/>
                      </a:pPr>
                      <a:r>
                        <a:rPr lang="en-US" sz="1100" b="0">
                          <a:latin typeface="Times New Roman" panose="02020603050405020304" charset="0"/>
                          <a:cs typeface="Times New Roman" panose="02020603050405020304" charset="0"/>
                        </a:rPr>
                        <a:t>5</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Evaluation function</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binary_accuracy</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287020">
                <a:tc>
                  <a:txBody>
                    <a:bodyPr/>
                    <a:p>
                      <a:pPr indent="0" algn="ctr">
                        <a:buNone/>
                      </a:pPr>
                      <a:r>
                        <a:rPr lang="en-US" sz="1100" b="0">
                          <a:latin typeface="Times New Roman" panose="02020603050405020304" charset="0"/>
                          <a:cs typeface="Times New Roman" panose="02020603050405020304" charset="0"/>
                        </a:rPr>
                        <a:t>6</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Learning rate</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lr = 0.001</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287020">
                <a:tc>
                  <a:txBody>
                    <a:bodyPr/>
                    <a:p>
                      <a:pPr indent="0" algn="ctr">
                        <a:buNone/>
                      </a:pPr>
                      <a:r>
                        <a:rPr lang="en-US" sz="1100" b="0">
                          <a:latin typeface="Times New Roman" panose="02020603050405020304" charset="0"/>
                          <a:cs typeface="Times New Roman" panose="02020603050405020304" charset="0"/>
                        </a:rPr>
                        <a:t>7</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Maximum number of training</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100" b="0">
                          <a:latin typeface="Times New Roman" panose="02020603050405020304" charset="0"/>
                          <a:cs typeface="Times New Roman" panose="02020603050405020304" charset="0"/>
                        </a:rPr>
                        <a:t>epochs = 2000</a:t>
                      </a:r>
                      <a:endParaRPr lang="en-US" altLang="en-US" sz="11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6"/>
          <p:cNvSpPr txBox="1"/>
          <p:nvPr/>
        </p:nvSpPr>
        <p:spPr>
          <a:xfrm>
            <a:off x="582930" y="1151255"/>
            <a:ext cx="9180195" cy="587375"/>
          </a:xfrm>
          <a:prstGeom prst="rect">
            <a:avLst/>
          </a:prstGeom>
          <a:noFill/>
        </p:spPr>
        <p:txBody>
          <a:bodyPr wrap="square" lIns="0" tIns="48000" rIns="0" bIns="48000" rtlCol="0">
            <a:spAutoFit/>
          </a:bodyPr>
          <a:lstStyle/>
          <a:p>
            <a:r>
              <a:rPr lang="en-US" altLang="zh-CN" sz="3200" b="1" dirty="0">
                <a:solidFill>
                  <a:srgbClr val="004EA2"/>
                </a:solidFill>
                <a:latin typeface="Times New Roman" panose="02020603050405020304" charset="0"/>
                <a:ea typeface="微软雅黑" panose="020B0503020204020204" pitchFamily="34" charset="-122"/>
                <a:cs typeface="Times New Roman" panose="02020603050405020304" charset="0"/>
              </a:rPr>
              <a:t>2.4 </a:t>
            </a:r>
            <a:r>
              <a:rPr sz="3200" b="1" dirty="0">
                <a:solidFill>
                  <a:srgbClr val="004EA2"/>
                </a:solidFill>
                <a:latin typeface="Times New Roman" panose="02020603050405020304" charset="0"/>
                <a:ea typeface="微软雅黑" panose="020B0503020204020204" pitchFamily="34" charset="-122"/>
                <a:cs typeface="Times New Roman" panose="02020603050405020304" charset="0"/>
              </a:rPr>
              <a:t>Prediction Models</a:t>
            </a:r>
            <a:endParaRPr sz="3200" b="1" dirty="0">
              <a:solidFill>
                <a:srgbClr val="004EA2"/>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3" name="文本框 2"/>
          <p:cNvSpPr txBox="1"/>
          <p:nvPr/>
        </p:nvSpPr>
        <p:spPr>
          <a:xfrm>
            <a:off x="582930" y="1812925"/>
            <a:ext cx="3776980" cy="368300"/>
          </a:xfrm>
          <a:prstGeom prst="rect">
            <a:avLst/>
          </a:prstGeom>
          <a:noFill/>
          <a:ln w="9525">
            <a:noFill/>
          </a:ln>
        </p:spPr>
        <p:txBody>
          <a:bodyPr wrap="square">
            <a:spAutoFit/>
          </a:bodyPr>
          <a:p>
            <a:pPr indent="0"/>
            <a:r>
              <a:rPr lang="en-US" b="0">
                <a:latin typeface="Times New Roman" panose="02020603050405020304" charset="0"/>
                <a:ea typeface="宋体" panose="02010600030101010101" pitchFamily="2" charset="-122"/>
              </a:rPr>
              <a:t>PCA-BPNN prediction model</a:t>
            </a:r>
            <a:endParaRPr lang="en-US" b="0">
              <a:latin typeface="Times New Roman" panose="02020603050405020304" charset="0"/>
              <a:ea typeface="宋体" panose="02010600030101010101" pitchFamily="2" charset="-122"/>
            </a:endParaRPr>
          </a:p>
        </p:txBody>
      </p:sp>
      <p:pic>
        <p:nvPicPr>
          <p:cNvPr id="2" name="图片 -2147482614"/>
          <p:cNvPicPr>
            <a:picLocks noChangeAspect="1"/>
          </p:cNvPicPr>
          <p:nvPr/>
        </p:nvPicPr>
        <p:blipFill>
          <a:blip r:embed="rId1"/>
          <a:srcRect r="3545"/>
          <a:stretch>
            <a:fillRect/>
          </a:stretch>
        </p:blipFill>
        <p:spPr>
          <a:xfrm>
            <a:off x="3035300" y="2181225"/>
            <a:ext cx="5993130" cy="4091940"/>
          </a:xfrm>
          <a:prstGeom prst="rect">
            <a:avLst/>
          </a:prstGeom>
          <a:noFill/>
          <a:ln w="9525">
            <a:noFill/>
          </a:ln>
        </p:spPr>
      </p:pic>
      <p:sp>
        <p:nvSpPr>
          <p:cNvPr id="101" name="文本框 100"/>
          <p:cNvSpPr txBox="1"/>
          <p:nvPr/>
        </p:nvSpPr>
        <p:spPr>
          <a:xfrm>
            <a:off x="3491865" y="6371590"/>
            <a:ext cx="5080000" cy="306705"/>
          </a:xfrm>
          <a:prstGeom prst="rect">
            <a:avLst/>
          </a:prstGeom>
          <a:noFill/>
          <a:ln w="9525">
            <a:noFill/>
          </a:ln>
        </p:spPr>
        <p:txBody>
          <a:bodyPr>
            <a:spAutoFit/>
          </a:bodyPr>
          <a:p>
            <a:pPr indent="0" algn="ctr"/>
            <a:r>
              <a:rPr lang="en-US" sz="1400" b="0">
                <a:latin typeface="Times New Roman" panose="02020603050405020304" charset="0"/>
                <a:ea typeface="黑体" panose="02010609060101010101" charset="-122"/>
              </a:rPr>
              <a:t>Figure 3   PCA-BPNN structure</a:t>
            </a:r>
            <a:endParaRPr lang="en-US" altLang="en-US" sz="1400" b="0">
              <a:latin typeface="Times New Roman" panose="02020603050405020304" charset="0"/>
              <a:ea typeface="黑体" panose="02010609060101010101" charset="-122"/>
            </a:endParaRPr>
          </a:p>
        </p:txBody>
      </p:sp>
      <p:grpSp>
        <p:nvGrpSpPr>
          <p:cNvPr id="8" name="组合 7"/>
          <p:cNvGrpSpPr/>
          <p:nvPr/>
        </p:nvGrpSpPr>
        <p:grpSpPr>
          <a:xfrm>
            <a:off x="726440" y="12065"/>
            <a:ext cx="9276715" cy="791210"/>
            <a:chOff x="1144" y="19"/>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753"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7" name="直接连接符 6"/>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089025" cy="460375"/>
          </a:xfrm>
          <a:prstGeom prst="rect">
            <a:avLst/>
          </a:prstGeom>
          <a:no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Part.3</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66253" y="944304"/>
            <a:ext cx="5498346" cy="1413287"/>
          </a:xfrm>
          <a:prstGeom prst="rect">
            <a:avLst/>
          </a:prstGeom>
        </p:spPr>
      </p:pic>
      <p:sp>
        <p:nvSpPr>
          <p:cNvPr id="4" name="文本框 3"/>
          <p:cNvSpPr txBox="1"/>
          <p:nvPr/>
        </p:nvSpPr>
        <p:spPr>
          <a:xfrm>
            <a:off x="2244090" y="4980305"/>
            <a:ext cx="7703820" cy="706755"/>
          </a:xfrm>
          <a:prstGeom prst="rect">
            <a:avLst/>
          </a:prstGeom>
          <a:noFill/>
          <a:ln>
            <a:noFill/>
          </a:ln>
        </p:spPr>
        <p:txBody>
          <a:bodyPr wrap="square" rtlCol="0">
            <a:spAutoFit/>
          </a:bodyPr>
          <a:p>
            <a:pPr algn="ctr"/>
            <a:r>
              <a:rPr sz="4000" b="1" dirty="0">
                <a:solidFill>
                  <a:schemeClr val="tx1"/>
                </a:solidFill>
                <a:latin typeface="Times New Roman" panose="02020603050405020304" charset="0"/>
                <a:cs typeface="Times New Roman" panose="02020603050405020304" charset="0"/>
                <a:sym typeface="+mn-ea"/>
              </a:rPr>
              <a:t>Experiment and Result Analysis</a:t>
            </a:r>
            <a:endParaRPr sz="4000" b="1" dirty="0">
              <a:solidFill>
                <a:schemeClr val="tx1"/>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6"/>
          <p:cNvSpPr txBox="1"/>
          <p:nvPr/>
        </p:nvSpPr>
        <p:spPr>
          <a:xfrm>
            <a:off x="534670" y="1082675"/>
            <a:ext cx="4711065" cy="587375"/>
          </a:xfrm>
          <a:prstGeom prst="rect">
            <a:avLst/>
          </a:prstGeom>
          <a:noFill/>
        </p:spPr>
        <p:txBody>
          <a:bodyPr wrap="square" lIns="0" tIns="48000" rIns="0" bIns="48000" rtlCol="0">
            <a:spAutoFit/>
          </a:bodyPr>
          <a:lstStyle/>
          <a:p>
            <a:r>
              <a:rPr lang="en-US" altLang="zh-CN" sz="3200" b="1" dirty="0">
                <a:solidFill>
                  <a:srgbClr val="004EA2"/>
                </a:solidFill>
                <a:latin typeface="微软雅黑" panose="020B0503020204020204" pitchFamily="34" charset="-122"/>
                <a:ea typeface="微软雅黑" panose="020B0503020204020204" pitchFamily="34" charset="-122"/>
              </a:rPr>
              <a:t>3.1 </a:t>
            </a:r>
            <a:r>
              <a:rPr lang="en-US" sz="3200" b="1">
                <a:solidFill>
                  <a:srgbClr val="004EA2"/>
                </a:solidFill>
                <a:latin typeface="Times New Roman" panose="02020603050405020304" charset="0"/>
                <a:ea typeface="宋体" panose="02010600030101010101" pitchFamily="2" charset="-122"/>
                <a:sym typeface="+mn-ea"/>
              </a:rPr>
              <a:t>Experimental Process</a:t>
            </a:r>
            <a:endParaRPr lang="en-US" altLang="en-US" sz="3200" b="1" dirty="0">
              <a:solidFill>
                <a:srgbClr val="004EA2"/>
              </a:solidFill>
              <a:latin typeface="Times New Roman" panose="02020603050405020304" charset="0"/>
              <a:ea typeface="宋体" panose="02010600030101010101" pitchFamily="2" charset="-122"/>
              <a:sym typeface="+mn-ea"/>
            </a:endParaRPr>
          </a:p>
        </p:txBody>
      </p:sp>
      <p:sp>
        <p:nvSpPr>
          <p:cNvPr id="6"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0" name="文本框 99"/>
          <p:cNvSpPr txBox="1"/>
          <p:nvPr/>
        </p:nvSpPr>
        <p:spPr>
          <a:xfrm>
            <a:off x="726440" y="1737995"/>
            <a:ext cx="10943590" cy="2030095"/>
          </a:xfrm>
          <a:prstGeom prst="rect">
            <a:avLst/>
          </a:prstGeom>
          <a:noFill/>
          <a:ln w="9525">
            <a:noFill/>
          </a:ln>
        </p:spPr>
        <p:txBody>
          <a:bodyPr wrap="square">
            <a:spAutoFit/>
          </a:bodyPr>
          <a:p>
            <a:pPr indent="0" algn="just">
              <a:lnSpc>
                <a:spcPct val="100000"/>
              </a:lnSpc>
            </a:pPr>
            <a:r>
              <a:rPr lang="en-US" b="0">
                <a:latin typeface="Times New Roman" panose="02020603050405020304" charset="0"/>
                <a:ea typeface="宋体" panose="02010600030101010101" pitchFamily="2" charset="-122"/>
              </a:rPr>
              <a:t>      This paper uses the Python3.7 version for programming and completes data processing, drawing, and modeling in the Anaconda environment. In addition to the PCA-BPNN model, </a:t>
            </a:r>
            <a:r>
              <a:rPr lang="en-US" b="0">
                <a:solidFill>
                  <a:srgbClr val="FF0000"/>
                </a:solidFill>
                <a:latin typeface="Times New Roman" panose="02020603050405020304" charset="0"/>
                <a:ea typeface="宋体" panose="02010600030101010101" pitchFamily="2" charset="-122"/>
              </a:rPr>
              <a:t>other models are also added for comparison, including the K-nearest neighbor model (KNN), logistic regression model (LR), support vector machine model (SVM), random forest model (RFC), and AdaBoost model.</a:t>
            </a:r>
            <a:r>
              <a:rPr lang="en-US" b="0">
                <a:latin typeface="Times New Roman" panose="02020603050405020304" charset="0"/>
                <a:ea typeface="宋体" panose="02010600030101010101" pitchFamily="2" charset="-122"/>
              </a:rPr>
              <a:t>      </a:t>
            </a:r>
            <a:endParaRPr lang="en-US" b="0">
              <a:latin typeface="Times New Roman" panose="02020603050405020304" charset="0"/>
              <a:ea typeface="宋体" panose="02010600030101010101" pitchFamily="2" charset="-122"/>
            </a:endParaRPr>
          </a:p>
          <a:p>
            <a:pPr indent="0" algn="just">
              <a:lnSpc>
                <a:spcPct val="100000"/>
              </a:lnSpc>
            </a:pPr>
            <a:r>
              <a:rPr lang="en-US" b="0">
                <a:latin typeface="Times New Roman" panose="02020603050405020304" charset="0"/>
                <a:ea typeface="宋体" panose="02010600030101010101" pitchFamily="2" charset="-122"/>
              </a:rPr>
              <a:t>     The experimental process includes data preprocessing, feature extraction, modeling, parameter determination, model evaluation, etc. The specific process is shown in Figure 4.</a:t>
            </a:r>
            <a:r>
              <a:rPr lang="en-US">
                <a:latin typeface="Times New Roman" panose="02020603050405020304" charset="0"/>
                <a:ea typeface="宋体" panose="02010600030101010101" pitchFamily="2" charset="-122"/>
                <a:sym typeface="+mn-ea"/>
              </a:rPr>
              <a:t>Due to the limited size of the dataset used in this paper, </a:t>
            </a:r>
            <a:r>
              <a:rPr lang="en-US">
                <a:solidFill>
                  <a:srgbClr val="FF0000"/>
                </a:solidFill>
                <a:latin typeface="Times New Roman" panose="02020603050405020304" charset="0"/>
                <a:ea typeface="宋体" panose="02010600030101010101" pitchFamily="2" charset="-122"/>
                <a:sym typeface="+mn-ea"/>
              </a:rPr>
              <a:t>the training set and the test set are divided based on the 9:1 principle to comprehensively utilize the data</a:t>
            </a:r>
            <a:r>
              <a:rPr lang="en-US">
                <a:latin typeface="Times New Roman" panose="02020603050405020304" charset="0"/>
                <a:ea typeface="宋体" panose="02010600030101010101" pitchFamily="2" charset="-122"/>
                <a:sym typeface="+mn-ea"/>
              </a:rPr>
              <a:t>. </a:t>
            </a:r>
            <a:endParaRPr lang="en-US" b="0">
              <a:latin typeface="Times New Roman" panose="02020603050405020304" charset="0"/>
              <a:ea typeface="宋体" panose="02010600030101010101" pitchFamily="2" charset="-122"/>
            </a:endParaRPr>
          </a:p>
        </p:txBody>
      </p:sp>
      <p:pic>
        <p:nvPicPr>
          <p:cNvPr id="2" name="图片 8"/>
          <p:cNvPicPr>
            <a:picLocks noChangeAspect="1"/>
          </p:cNvPicPr>
          <p:nvPr/>
        </p:nvPicPr>
        <p:blipFill>
          <a:blip r:embed="rId1"/>
          <a:stretch>
            <a:fillRect/>
          </a:stretch>
        </p:blipFill>
        <p:spPr>
          <a:xfrm>
            <a:off x="2874010" y="3778250"/>
            <a:ext cx="6466205" cy="2635250"/>
          </a:xfrm>
          <a:prstGeom prst="rect">
            <a:avLst/>
          </a:prstGeom>
          <a:noFill/>
          <a:ln w="9525">
            <a:noFill/>
          </a:ln>
        </p:spPr>
      </p:pic>
      <p:sp>
        <p:nvSpPr>
          <p:cNvPr id="101" name="文本框 100"/>
          <p:cNvSpPr txBox="1"/>
          <p:nvPr/>
        </p:nvSpPr>
        <p:spPr>
          <a:xfrm>
            <a:off x="4974590" y="6450330"/>
            <a:ext cx="2264410" cy="275590"/>
          </a:xfrm>
          <a:prstGeom prst="rect">
            <a:avLst/>
          </a:prstGeom>
          <a:noFill/>
          <a:ln w="9525">
            <a:noFill/>
          </a:ln>
        </p:spPr>
        <p:txBody>
          <a:bodyPr wrap="square">
            <a:spAutoFit/>
          </a:bodyPr>
          <a:p>
            <a:pPr indent="0"/>
            <a:r>
              <a:rPr lang="en-US" sz="1200" b="0">
                <a:latin typeface="Times New Roman" panose="02020603050405020304" charset="0"/>
                <a:ea typeface="宋体" panose="02010600030101010101" pitchFamily="2" charset="-122"/>
              </a:rPr>
              <a:t>Figure 4 Experimental flow chart</a:t>
            </a:r>
            <a:endParaRPr lang="en-US" altLang="en-US" sz="1200" b="0">
              <a:latin typeface="Times New Roman" panose="02020603050405020304" charset="0"/>
              <a:ea typeface="宋体" panose="02010600030101010101" pitchFamily="2" charset="-122"/>
            </a:endParaRPr>
          </a:p>
        </p:txBody>
      </p:sp>
      <p:grpSp>
        <p:nvGrpSpPr>
          <p:cNvPr id="90" name="组合 89"/>
          <p:cNvGrpSpPr/>
          <p:nvPr/>
        </p:nvGrpSpPr>
        <p:grpSpPr>
          <a:xfrm>
            <a:off x="726440" y="10160"/>
            <a:ext cx="9276715" cy="791210"/>
            <a:chOff x="1144" y="16"/>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421" y="16"/>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30" name="直接连接符 29"/>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5207064" y="1626177"/>
            <a:ext cx="789056" cy="577143"/>
          </a:xfrm>
          <a:prstGeom prst="roundRect">
            <a:avLst/>
          </a:prstGeom>
          <a:solidFill>
            <a:srgbClr val="004E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sp>
        <p:nvSpPr>
          <p:cNvPr id="17" name="圆角矩形 16"/>
          <p:cNvSpPr/>
          <p:nvPr/>
        </p:nvSpPr>
        <p:spPr>
          <a:xfrm>
            <a:off x="-1743421" y="1776690"/>
            <a:ext cx="5651845" cy="3073400"/>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1556426" y="1882709"/>
            <a:ext cx="5261917" cy="2861362"/>
          </a:xfrm>
          <a:prstGeom prst="roundRect">
            <a:avLst>
              <a:gd name="adj" fmla="val 50000"/>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09437" y="6163965"/>
            <a:ext cx="2173125" cy="577143"/>
          </a:xfrm>
          <a:prstGeom prst="rect">
            <a:avLst/>
          </a:prstGeom>
        </p:spPr>
      </p:pic>
      <p:sp>
        <p:nvSpPr>
          <p:cNvPr id="59" name="圆角矩形 58"/>
          <p:cNvSpPr/>
          <p:nvPr/>
        </p:nvSpPr>
        <p:spPr>
          <a:xfrm>
            <a:off x="6526530" y="1626235"/>
            <a:ext cx="5125720" cy="577215"/>
          </a:xfrm>
          <a:prstGeom prst="roundRect">
            <a:avLst>
              <a:gd name="adj" fmla="val 50000"/>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schemeClr val="bg1">
                    <a:lumMod val="95000"/>
                  </a:schemeClr>
                </a:solidFill>
                <a:latin typeface="Times New Roman" panose="02020603050405020304" charset="0"/>
                <a:cs typeface="Times New Roman" panose="02020603050405020304" charset="0"/>
                <a:sym typeface="+mn-ea"/>
              </a:rPr>
              <a:t>Research background and </a:t>
            </a:r>
            <a:r>
              <a:rPr lang="zh-CN" altLang="en-US" sz="2400" b="1" dirty="0">
                <a:solidFill>
                  <a:schemeClr val="bg1">
                    <a:lumMod val="95000"/>
                  </a:schemeClr>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2400" b="1" dirty="0">
              <a:solidFill>
                <a:schemeClr val="bg1">
                  <a:lumMod val="95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60" name="圆角矩形 59"/>
          <p:cNvSpPr/>
          <p:nvPr/>
        </p:nvSpPr>
        <p:spPr>
          <a:xfrm>
            <a:off x="6526530" y="2593975"/>
            <a:ext cx="5126355" cy="577215"/>
          </a:xfrm>
          <a:prstGeom prst="roundRect">
            <a:avLst>
              <a:gd name="adj" fmla="val 50000"/>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schemeClr val="bg1">
                    <a:lumMod val="95000"/>
                  </a:schemeClr>
                </a:solidFill>
                <a:latin typeface="Times New Roman" panose="02020603050405020304" charset="0"/>
                <a:cs typeface="Times New Roman" panose="02020603050405020304" charset="0"/>
                <a:sym typeface="+mn-ea"/>
              </a:rPr>
              <a:t>Data and Methods</a:t>
            </a:r>
            <a:endParaRPr lang="zh-CN" altLang="en-US" sz="2400" b="1" dirty="0">
              <a:solidFill>
                <a:schemeClr val="bg1">
                  <a:lumMod val="95000"/>
                </a:schemeClr>
              </a:solidFill>
              <a:latin typeface="Times New Roman" panose="02020603050405020304" charset="0"/>
              <a:cs typeface="Times New Roman" panose="02020603050405020304" charset="0"/>
              <a:sym typeface="+mn-ea"/>
            </a:endParaRPr>
          </a:p>
        </p:txBody>
      </p:sp>
      <p:sp>
        <p:nvSpPr>
          <p:cNvPr id="61" name="圆角矩形 60"/>
          <p:cNvSpPr/>
          <p:nvPr/>
        </p:nvSpPr>
        <p:spPr>
          <a:xfrm>
            <a:off x="6526530" y="3561715"/>
            <a:ext cx="5126355" cy="577215"/>
          </a:xfrm>
          <a:prstGeom prst="roundRect">
            <a:avLst>
              <a:gd name="adj" fmla="val 50000"/>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schemeClr val="bg1">
                    <a:lumMod val="95000"/>
                  </a:schemeClr>
                </a:solidFill>
                <a:latin typeface="Times New Roman" panose="02020603050405020304" charset="0"/>
                <a:cs typeface="Times New Roman" panose="02020603050405020304" charset="0"/>
                <a:sym typeface="+mn-ea"/>
              </a:rPr>
              <a:t>Experiment and Result Analysis</a:t>
            </a:r>
            <a:endParaRPr lang="zh-CN" altLang="en-US" sz="2400" b="1" dirty="0">
              <a:solidFill>
                <a:schemeClr val="bg1">
                  <a:lumMod val="95000"/>
                </a:schemeClr>
              </a:solidFill>
              <a:latin typeface="Times New Roman" panose="02020603050405020304" charset="0"/>
              <a:cs typeface="Times New Roman" panose="02020603050405020304" charset="0"/>
              <a:sym typeface="+mn-ea"/>
            </a:endParaRPr>
          </a:p>
        </p:txBody>
      </p:sp>
      <p:sp>
        <p:nvSpPr>
          <p:cNvPr id="62" name="圆角矩形 61"/>
          <p:cNvSpPr/>
          <p:nvPr/>
        </p:nvSpPr>
        <p:spPr>
          <a:xfrm>
            <a:off x="6526530" y="4530090"/>
            <a:ext cx="5125085" cy="577215"/>
          </a:xfrm>
          <a:prstGeom prst="roundRect">
            <a:avLst>
              <a:gd name="adj" fmla="val 50000"/>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schemeClr val="bg1">
                    <a:lumMod val="95000"/>
                  </a:schemeClr>
                </a:solidFill>
                <a:latin typeface="Times New Roman" panose="02020603050405020304" charset="0"/>
                <a:cs typeface="Times New Roman" panose="02020603050405020304" charset="0"/>
                <a:sym typeface="+mn-ea"/>
              </a:rPr>
              <a:t>Conclusion</a:t>
            </a:r>
            <a:endParaRPr lang="zh-CN" altLang="en-US" sz="2400" b="1" dirty="0">
              <a:solidFill>
                <a:schemeClr val="bg1">
                  <a:lumMod val="95000"/>
                </a:schemeClr>
              </a:solidFill>
              <a:latin typeface="Times New Roman" panose="02020603050405020304" charset="0"/>
              <a:cs typeface="Times New Roman" panose="02020603050405020304" charset="0"/>
              <a:sym typeface="+mn-ea"/>
            </a:endParaRPr>
          </a:p>
        </p:txBody>
      </p:sp>
      <p:sp>
        <p:nvSpPr>
          <p:cNvPr id="64" name="TextBox 78"/>
          <p:cNvSpPr txBox="1"/>
          <p:nvPr/>
        </p:nvSpPr>
        <p:spPr>
          <a:xfrm>
            <a:off x="-151758" y="3044909"/>
            <a:ext cx="3257550" cy="768350"/>
          </a:xfrm>
          <a:prstGeom prst="rect">
            <a:avLst/>
          </a:prstGeom>
          <a:noFill/>
        </p:spPr>
        <p:txBody>
          <a:bodyPr wrap="none" rtlCol="0">
            <a:spAutoFit/>
          </a:bodyPr>
          <a:lstStyle/>
          <a:p>
            <a:pPr algn="ctr"/>
            <a:r>
              <a:rPr lang="en-US" altLang="zh-CN" sz="4400" b="1" dirty="0">
                <a:solidFill>
                  <a:schemeClr val="bg1"/>
                </a:solidFill>
                <a:latin typeface="Impact MT Std" pitchFamily="34" charset="0"/>
                <a:ea typeface="微软雅黑" panose="020B0503020204020204" pitchFamily="34" charset="-122"/>
              </a:rPr>
              <a:t>CONTENTS</a:t>
            </a:r>
            <a:endParaRPr lang="en-US" altLang="zh-CN" sz="4400" b="1" dirty="0">
              <a:solidFill>
                <a:schemeClr val="bg1"/>
              </a:solidFill>
              <a:latin typeface="Impact MT Std" pitchFamily="34" charset="0"/>
              <a:ea typeface="微软雅黑" panose="020B0503020204020204" pitchFamily="34" charset="-122"/>
            </a:endParaRPr>
          </a:p>
        </p:txBody>
      </p:sp>
      <p:sp>
        <p:nvSpPr>
          <p:cNvPr id="18" name="矩形: 圆角 17"/>
          <p:cNvSpPr/>
          <p:nvPr/>
        </p:nvSpPr>
        <p:spPr>
          <a:xfrm>
            <a:off x="5207064" y="2594100"/>
            <a:ext cx="789056" cy="577143"/>
          </a:xfrm>
          <a:prstGeom prst="roundRect">
            <a:avLst/>
          </a:prstGeom>
          <a:solidFill>
            <a:srgbClr val="004E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sp>
        <p:nvSpPr>
          <p:cNvPr id="19" name="矩形: 圆角 18"/>
          <p:cNvSpPr/>
          <p:nvPr/>
        </p:nvSpPr>
        <p:spPr>
          <a:xfrm>
            <a:off x="5207064" y="3562024"/>
            <a:ext cx="789056" cy="577143"/>
          </a:xfrm>
          <a:prstGeom prst="roundRect">
            <a:avLst/>
          </a:prstGeom>
          <a:solidFill>
            <a:srgbClr val="004E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20" name="矩形: 圆角 19"/>
          <p:cNvSpPr/>
          <p:nvPr/>
        </p:nvSpPr>
        <p:spPr>
          <a:xfrm>
            <a:off x="5207064" y="4529953"/>
            <a:ext cx="789056" cy="577143"/>
          </a:xfrm>
          <a:prstGeom prst="roundRect">
            <a:avLst/>
          </a:prstGeom>
          <a:solidFill>
            <a:srgbClr val="004E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46" name="TextBox 6"/>
          <p:cNvSpPr txBox="1"/>
          <p:nvPr/>
        </p:nvSpPr>
        <p:spPr>
          <a:xfrm>
            <a:off x="534670" y="1082675"/>
            <a:ext cx="5287645" cy="587375"/>
          </a:xfrm>
          <a:prstGeom prst="rect">
            <a:avLst/>
          </a:prstGeom>
          <a:noFill/>
        </p:spPr>
        <p:txBody>
          <a:bodyPr wrap="square" lIns="0" tIns="48000" rIns="0" bIns="48000" rtlCol="0">
            <a:spAutoFit/>
          </a:bodyPr>
          <a:lstStyle/>
          <a:p>
            <a:r>
              <a:rPr lang="en-US" altLang="zh-CN" sz="3200" b="1" dirty="0">
                <a:solidFill>
                  <a:srgbClr val="004EA2"/>
                </a:solidFill>
                <a:latin typeface="微软雅黑" panose="020B0503020204020204" pitchFamily="34" charset="-122"/>
                <a:ea typeface="微软雅黑" panose="020B0503020204020204" pitchFamily="34" charset="-122"/>
              </a:rPr>
              <a:t>3.2 E</a:t>
            </a:r>
            <a:r>
              <a:rPr lang="zh-CN" altLang="en-US" sz="3200" b="1" dirty="0">
                <a:solidFill>
                  <a:srgbClr val="004EA2"/>
                </a:solidFill>
                <a:latin typeface="微软雅黑" panose="020B0503020204020204" pitchFamily="34" charset="-122"/>
                <a:ea typeface="微软雅黑" panose="020B0503020204020204" pitchFamily="34" charset="-122"/>
              </a:rPr>
              <a:t>xperimental </a:t>
            </a:r>
            <a:r>
              <a:rPr lang="en-US" altLang="zh-CN" sz="3200" b="1" dirty="0">
                <a:solidFill>
                  <a:srgbClr val="004EA2"/>
                </a:solidFill>
                <a:latin typeface="微软雅黑" panose="020B0503020204020204" pitchFamily="34" charset="-122"/>
                <a:ea typeface="微软雅黑" panose="020B0503020204020204" pitchFamily="34" charset="-122"/>
              </a:rPr>
              <a:t>R</a:t>
            </a:r>
            <a:r>
              <a:rPr lang="zh-CN" altLang="en-US" sz="3200" b="1" dirty="0">
                <a:solidFill>
                  <a:srgbClr val="004EA2"/>
                </a:solidFill>
                <a:latin typeface="微软雅黑" panose="020B0503020204020204" pitchFamily="34" charset="-122"/>
                <a:ea typeface="微软雅黑" panose="020B0503020204020204" pitchFamily="34" charset="-122"/>
              </a:rPr>
              <a:t>esult</a:t>
            </a:r>
            <a:endParaRPr lang="zh-CN" altLang="en-US" sz="3200" b="1" dirty="0">
              <a:solidFill>
                <a:srgbClr val="004EA2"/>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7299325" y="1762125"/>
            <a:ext cx="4131945" cy="368300"/>
          </a:xfrm>
          <a:prstGeom prst="rect">
            <a:avLst/>
          </a:prstGeom>
          <a:noFill/>
          <a:ln w="9525">
            <a:noFill/>
          </a:ln>
        </p:spPr>
        <p:txBody>
          <a:bodyPr wrap="square">
            <a:spAutoFit/>
          </a:bodyPr>
          <a:p>
            <a:pPr indent="0" algn="just">
              <a:lnSpc>
                <a:spcPct val="100000"/>
              </a:lnSpc>
            </a:pPr>
            <a:r>
              <a:rPr lang="en-US" b="0">
                <a:latin typeface="Times New Roman" panose="02020603050405020304" charset="0"/>
                <a:ea typeface="宋体" panose="02010600030101010101" pitchFamily="2" charset="-122"/>
              </a:rPr>
              <a:t>   </a:t>
            </a:r>
            <a:endParaRPr lang="en-US" b="0">
              <a:latin typeface="Times New Roman" panose="02020603050405020304" charset="0"/>
              <a:ea typeface="宋体" panose="02010600030101010101" pitchFamily="2" charset="-122"/>
            </a:endParaRPr>
          </a:p>
        </p:txBody>
      </p:sp>
      <p:pic>
        <p:nvPicPr>
          <p:cNvPr id="2" name="图片 9" descr="混淆矩阵"/>
          <p:cNvPicPr>
            <a:picLocks noChangeAspect="1"/>
          </p:cNvPicPr>
          <p:nvPr/>
        </p:nvPicPr>
        <p:blipFill>
          <a:blip r:embed="rId1"/>
          <a:srcRect l="3291" t="6741" r="9875" b="4082"/>
          <a:stretch>
            <a:fillRect/>
          </a:stretch>
        </p:blipFill>
        <p:spPr>
          <a:xfrm>
            <a:off x="6489700" y="1762125"/>
            <a:ext cx="4984115" cy="4304030"/>
          </a:xfrm>
          <a:prstGeom prst="rect">
            <a:avLst/>
          </a:prstGeom>
          <a:noFill/>
          <a:ln w="9525">
            <a:noFill/>
          </a:ln>
        </p:spPr>
      </p:pic>
      <p:sp>
        <p:nvSpPr>
          <p:cNvPr id="47" name="矩形 46"/>
          <p:cNvSpPr/>
          <p:nvPr/>
        </p:nvSpPr>
        <p:spPr>
          <a:xfrm>
            <a:off x="598805" y="1743710"/>
            <a:ext cx="5334000" cy="4804410"/>
          </a:xfrm>
          <a:prstGeom prst="rect">
            <a:avLst/>
          </a:prstGeom>
          <a:noFill/>
          <a:ln w="19050">
            <a:solidFill>
              <a:srgbClr val="004EA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8" name="矩形 47"/>
          <p:cNvSpPr/>
          <p:nvPr/>
        </p:nvSpPr>
        <p:spPr>
          <a:xfrm>
            <a:off x="657860" y="1699895"/>
            <a:ext cx="5215890" cy="4523105"/>
          </a:xfrm>
          <a:prstGeom prst="rect">
            <a:avLst/>
          </a:prstGeom>
        </p:spPr>
        <p:txBody>
          <a:bodyPr wrap="square">
            <a:spAutoFit/>
          </a:bodyPr>
          <a:p>
            <a:pPr algn="just">
              <a:lnSpc>
                <a:spcPct val="150000"/>
              </a:lnSpc>
            </a:pPr>
            <a:r>
              <a:rPr lang="en-US" sz="1600">
                <a:solidFill>
                  <a:srgbClr val="FF0000"/>
                </a:solidFill>
                <a:latin typeface="Times New Roman" panose="02020603050405020304" charset="0"/>
                <a:ea typeface="宋体" panose="02010600030101010101" pitchFamily="2" charset="-122"/>
                <a:sym typeface="+mn-ea"/>
              </a:rPr>
              <a:t>The confusion matrix is obtained, as shown in Figure 5.</a:t>
            </a:r>
            <a:endParaRPr lang="en-US" sz="1600">
              <a:solidFill>
                <a:srgbClr val="FF0000"/>
              </a:solidFill>
              <a:latin typeface="Times New Roman" panose="02020603050405020304" charset="0"/>
              <a:ea typeface="宋体" panose="02010600030101010101" pitchFamily="2" charset="-122"/>
              <a:sym typeface="+mn-ea"/>
            </a:endParaRPr>
          </a:p>
          <a:p>
            <a:pPr algn="just">
              <a:lnSpc>
                <a:spcPct val="150000"/>
              </a:lnSpc>
            </a:pPr>
            <a:r>
              <a:rPr lang="en-US" sz="1600"/>
              <a:t>It can be seen from the Figure 5 that among the 103 test samples, the number that both the actual value and predicted value belong to the positive class (TP) is 52; the number that the actual value belongs to the positive class while the predicted value belongs to the negative class (FN) is 6; the number that both the actual value and predicted value belong to the negative class (TN) is 37; the number that the actual value belongs to the negative class while the predicted value belongs to the positive class (FP) is 8. </a:t>
            </a:r>
            <a:r>
              <a:rPr lang="en-US" sz="1600">
                <a:solidFill>
                  <a:srgbClr val="FF0000"/>
                </a:solidFill>
              </a:rPr>
              <a:t>The false positive rate (FPR) is calculated to be 0.186, and the true positive rate (TPR) is 0.867. </a:t>
            </a:r>
            <a:endParaRPr lang="en-US" sz="1600">
              <a:solidFill>
                <a:srgbClr val="FF0000"/>
              </a:solidFill>
            </a:endParaRPr>
          </a:p>
        </p:txBody>
      </p:sp>
      <p:sp>
        <p:nvSpPr>
          <p:cNvPr id="101" name="文本框 100"/>
          <p:cNvSpPr txBox="1"/>
          <p:nvPr/>
        </p:nvSpPr>
        <p:spPr>
          <a:xfrm>
            <a:off x="6489700" y="6223000"/>
            <a:ext cx="5080000" cy="260350"/>
          </a:xfrm>
          <a:prstGeom prst="rect">
            <a:avLst/>
          </a:prstGeom>
          <a:noFill/>
          <a:ln w="9525">
            <a:noFill/>
          </a:ln>
        </p:spPr>
        <p:txBody>
          <a:bodyPr>
            <a:spAutoFit/>
          </a:bodyPr>
          <a:p>
            <a:pPr indent="0" algn="ctr"/>
            <a:r>
              <a:rPr lang="en-US" sz="1100" b="0">
                <a:latin typeface="Times New Roman" panose="02020603050405020304" charset="0"/>
                <a:ea typeface="宋体" panose="02010600030101010101" pitchFamily="2" charset="-122"/>
              </a:rPr>
              <a:t>Figure 5 Confusion matrix in the test set</a:t>
            </a:r>
            <a:endParaRPr lang="zh-CN" altLang="en-US"/>
          </a:p>
        </p:txBody>
      </p:sp>
      <p:grpSp>
        <p:nvGrpSpPr>
          <p:cNvPr id="90" name="组合 89"/>
          <p:cNvGrpSpPr/>
          <p:nvPr/>
        </p:nvGrpSpPr>
        <p:grpSpPr>
          <a:xfrm>
            <a:off x="726440" y="10160"/>
            <a:ext cx="9276715" cy="791210"/>
            <a:chOff x="1144" y="16"/>
            <a:chExt cx="14609" cy="1246"/>
          </a:xfrm>
        </p:grpSpPr>
        <p:cxnSp>
          <p:nvCxnSpPr>
            <p:cNvPr id="49" name="直接连接符 48"/>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10421" y="16"/>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solidFill>
                  <a:schemeClr val="bg1"/>
                </a:solidFill>
              </a:endParaRPr>
            </a:p>
          </p:txBody>
        </p:sp>
        <p:cxnSp>
          <p:nvCxnSpPr>
            <p:cNvPr id="51" name="直接连接符 50"/>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TextBox 6"/>
            <p:cNvSpPr txBox="1"/>
            <p:nvPr/>
          </p:nvSpPr>
          <p:spPr>
            <a:xfrm>
              <a:off x="5314" y="57"/>
              <a:ext cx="2117" cy="1167"/>
            </a:xfrm>
            <a:prstGeom prst="rect">
              <a:avLst/>
            </a:prstGeom>
            <a:noFill/>
          </p:spPr>
          <p:txBody>
            <a:bodyPr wrap="square" lIns="0" tIns="48000" rIns="0" bIns="48000" rtlCol="0">
              <a:spAutoFit/>
            </a:bodyPr>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53" name="TextBox 7"/>
            <p:cNvSpPr txBox="1"/>
            <p:nvPr/>
          </p:nvSpPr>
          <p:spPr>
            <a:xfrm>
              <a:off x="8043" y="226"/>
              <a:ext cx="2117" cy="828"/>
            </a:xfrm>
            <a:prstGeom prst="rect">
              <a:avLst/>
            </a:prstGeom>
            <a:noFill/>
          </p:spPr>
          <p:txBody>
            <a:bodyPr wrap="square" lIns="0" tIns="48000" rIns="0" bIns="48000" rtlCol="0">
              <a:spAutoFit/>
            </a:bodyPr>
            <a:p>
              <a:pPr algn="ct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endParaRPr>
            </a:p>
          </p:txBody>
        </p:sp>
        <p:sp>
          <p:nvSpPr>
            <p:cNvPr id="54" name="TextBox 9"/>
            <p:cNvSpPr txBox="1"/>
            <p:nvPr/>
          </p:nvSpPr>
          <p:spPr>
            <a:xfrm>
              <a:off x="10699" y="266"/>
              <a:ext cx="2117" cy="828"/>
            </a:xfrm>
            <a:prstGeom prst="rect">
              <a:avLst/>
            </a:prstGeom>
            <a:noFill/>
          </p:spPr>
          <p:txBody>
            <a:bodyPr wrap="square" lIns="0" tIns="48000" rIns="0" bIns="48000" rtlCol="0">
              <a:spAutoFit/>
            </a:bodyPr>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55" name="TextBox 10"/>
            <p:cNvSpPr txBox="1"/>
            <p:nvPr/>
          </p:nvSpPr>
          <p:spPr>
            <a:xfrm>
              <a:off x="13356" y="436"/>
              <a:ext cx="2117" cy="489"/>
            </a:xfrm>
            <a:prstGeom prst="rect">
              <a:avLst/>
            </a:prstGeom>
            <a:noFill/>
          </p:spPr>
          <p:txBody>
            <a:bodyPr wrap="square" lIns="0" tIns="48000" rIns="0" bIns="48000" rtlCol="0">
              <a:spAutoFit/>
            </a:bodyPr>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56" name="直接连接符 55"/>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58" name="直接连接符 57"/>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46" name="TextBox 6"/>
          <p:cNvSpPr txBox="1"/>
          <p:nvPr/>
        </p:nvSpPr>
        <p:spPr>
          <a:xfrm>
            <a:off x="534670" y="1082675"/>
            <a:ext cx="5287645" cy="587375"/>
          </a:xfrm>
          <a:prstGeom prst="rect">
            <a:avLst/>
          </a:prstGeom>
          <a:noFill/>
        </p:spPr>
        <p:txBody>
          <a:bodyPr wrap="square" lIns="0" tIns="48000" rIns="0" bIns="48000" rtlCol="0">
            <a:spAutoFit/>
          </a:bodyPr>
          <a:lstStyle/>
          <a:p>
            <a:r>
              <a:rPr lang="en-US" altLang="zh-CN" sz="3200" b="1" dirty="0">
                <a:solidFill>
                  <a:srgbClr val="004EA2"/>
                </a:solidFill>
                <a:latin typeface="微软雅黑" panose="020B0503020204020204" pitchFamily="34" charset="-122"/>
                <a:ea typeface="微软雅黑" panose="020B0503020204020204" pitchFamily="34" charset="-122"/>
              </a:rPr>
              <a:t>3.2 E</a:t>
            </a:r>
            <a:r>
              <a:rPr lang="zh-CN" altLang="en-US" sz="3200" b="1" dirty="0">
                <a:solidFill>
                  <a:srgbClr val="004EA2"/>
                </a:solidFill>
                <a:latin typeface="微软雅黑" panose="020B0503020204020204" pitchFamily="34" charset="-122"/>
                <a:ea typeface="微软雅黑" panose="020B0503020204020204" pitchFamily="34" charset="-122"/>
              </a:rPr>
              <a:t>xperimental </a:t>
            </a:r>
            <a:r>
              <a:rPr lang="en-US" altLang="zh-CN" sz="3200" b="1" dirty="0">
                <a:solidFill>
                  <a:srgbClr val="004EA2"/>
                </a:solidFill>
                <a:latin typeface="微软雅黑" panose="020B0503020204020204" pitchFamily="34" charset="-122"/>
                <a:ea typeface="微软雅黑" panose="020B0503020204020204" pitchFamily="34" charset="-122"/>
              </a:rPr>
              <a:t>R</a:t>
            </a:r>
            <a:r>
              <a:rPr lang="zh-CN" altLang="en-US" sz="3200" b="1" dirty="0">
                <a:solidFill>
                  <a:srgbClr val="004EA2"/>
                </a:solidFill>
                <a:latin typeface="微软雅黑" panose="020B0503020204020204" pitchFamily="34" charset="-122"/>
                <a:ea typeface="微软雅黑" panose="020B0503020204020204" pitchFamily="34" charset="-122"/>
              </a:rPr>
              <a:t>esult</a:t>
            </a:r>
            <a:endParaRPr lang="zh-CN" altLang="en-US" sz="3200" b="1" dirty="0">
              <a:solidFill>
                <a:srgbClr val="004EA2"/>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7299325" y="1762125"/>
            <a:ext cx="4131945" cy="368300"/>
          </a:xfrm>
          <a:prstGeom prst="rect">
            <a:avLst/>
          </a:prstGeom>
          <a:noFill/>
          <a:ln w="9525">
            <a:noFill/>
          </a:ln>
        </p:spPr>
        <p:txBody>
          <a:bodyPr wrap="square">
            <a:spAutoFit/>
          </a:bodyPr>
          <a:p>
            <a:pPr indent="0" algn="just">
              <a:lnSpc>
                <a:spcPct val="100000"/>
              </a:lnSpc>
            </a:pPr>
            <a:r>
              <a:rPr lang="en-US" b="0">
                <a:latin typeface="Times New Roman" panose="02020603050405020304" charset="0"/>
                <a:ea typeface="宋体" panose="02010600030101010101" pitchFamily="2" charset="-122"/>
              </a:rPr>
              <a:t>   </a:t>
            </a:r>
            <a:endParaRPr lang="en-US" b="0">
              <a:latin typeface="Times New Roman" panose="02020603050405020304" charset="0"/>
              <a:ea typeface="宋体" panose="02010600030101010101" pitchFamily="2" charset="-122"/>
            </a:endParaRPr>
          </a:p>
        </p:txBody>
      </p:sp>
      <p:sp>
        <p:nvSpPr>
          <p:cNvPr id="47" name="矩形 46"/>
          <p:cNvSpPr/>
          <p:nvPr/>
        </p:nvSpPr>
        <p:spPr>
          <a:xfrm>
            <a:off x="598805" y="1743710"/>
            <a:ext cx="5334000" cy="4804410"/>
          </a:xfrm>
          <a:prstGeom prst="rect">
            <a:avLst/>
          </a:prstGeom>
          <a:noFill/>
          <a:ln w="19050">
            <a:solidFill>
              <a:srgbClr val="004EA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8" name="矩形 47"/>
          <p:cNvSpPr/>
          <p:nvPr/>
        </p:nvSpPr>
        <p:spPr>
          <a:xfrm>
            <a:off x="657860" y="1699895"/>
            <a:ext cx="5215890" cy="4892675"/>
          </a:xfrm>
          <a:prstGeom prst="rect">
            <a:avLst/>
          </a:prstGeom>
        </p:spPr>
        <p:txBody>
          <a:bodyPr wrap="square">
            <a:spAutoFit/>
          </a:bodyPr>
          <a:p>
            <a:pPr algn="just">
              <a:lnSpc>
                <a:spcPct val="150000"/>
              </a:lnSpc>
            </a:pPr>
            <a:r>
              <a:rPr lang="en-US" sz="1600">
                <a:solidFill>
                  <a:srgbClr val="FF0000"/>
                </a:solidFill>
                <a:latin typeface="Times New Roman" panose="02020603050405020304" charset="0"/>
                <a:ea typeface="宋体" panose="02010600030101010101" pitchFamily="2" charset="-122"/>
                <a:sym typeface="+mn-ea"/>
              </a:rPr>
              <a:t>   </a:t>
            </a:r>
            <a:r>
              <a:rPr lang="en-US" sz="1600">
                <a:solidFill>
                  <a:schemeClr val="tx1"/>
                </a:solidFill>
                <a:latin typeface="Times New Roman" panose="02020603050405020304" charset="0"/>
                <a:ea typeface="宋体" panose="02010600030101010101" pitchFamily="2" charset="-122"/>
                <a:sym typeface="+mn-ea"/>
              </a:rPr>
              <a:t>  Then, the ROC curve of each model is drawn, taking TPR as the vertical axis and FPR as the horizontal axis, as shown in Figure 6. </a:t>
            </a:r>
            <a:endParaRPr lang="en-US" sz="1600">
              <a:solidFill>
                <a:srgbClr val="FF0000"/>
              </a:solidFill>
              <a:latin typeface="Times New Roman" panose="02020603050405020304" charset="0"/>
              <a:ea typeface="宋体" panose="02010600030101010101" pitchFamily="2" charset="-122"/>
              <a:sym typeface="+mn-ea"/>
            </a:endParaRPr>
          </a:p>
          <a:p>
            <a:pPr algn="just">
              <a:lnSpc>
                <a:spcPct val="150000"/>
              </a:lnSpc>
            </a:pPr>
            <a:r>
              <a:rPr lang="en-US" sz="1600">
                <a:solidFill>
                  <a:srgbClr val="FF0000"/>
                </a:solidFill>
                <a:latin typeface="Times New Roman" panose="02020603050405020304" charset="0"/>
                <a:ea typeface="宋体" panose="02010600030101010101" pitchFamily="2" charset="-122"/>
                <a:sym typeface="+mn-ea"/>
              </a:rPr>
              <a:t>    </a:t>
            </a:r>
            <a:r>
              <a:rPr lang="en-US" sz="1600">
                <a:solidFill>
                  <a:schemeClr val="tx1"/>
                </a:solidFill>
                <a:latin typeface="Times New Roman" panose="02020603050405020304" charset="0"/>
                <a:ea typeface="宋体" panose="02010600030101010101" pitchFamily="2" charset="-122"/>
                <a:sym typeface="+mn-ea"/>
              </a:rPr>
              <a:t> The larger the area under the ROC curve (AUC), the better the performance of the classification model. The classification model with an AUC value above 0.8 indicates good performance, and the classification model with an AUC value above 0.9 indicates excellent performance. </a:t>
            </a:r>
            <a:r>
              <a:rPr lang="en-US" sz="1600">
                <a:solidFill>
                  <a:srgbClr val="FF0000"/>
                </a:solidFill>
                <a:latin typeface="Times New Roman" panose="02020603050405020304" charset="0"/>
                <a:ea typeface="宋体" panose="02010600030101010101" pitchFamily="2" charset="-122"/>
                <a:sym typeface="+mn-ea"/>
              </a:rPr>
              <a:t>It can be seen from Figure 6 that the AUC value of the neural network model constructed in this paper is significantly higher than that of other classification models, close to 0.9, indicating that the model proposed in this paper has an excellent performance in classification prediction.</a:t>
            </a:r>
            <a:endParaRPr lang="en-US" sz="1600">
              <a:solidFill>
                <a:srgbClr val="FF0000"/>
              </a:solidFill>
              <a:latin typeface="Times New Roman" panose="02020603050405020304" charset="0"/>
              <a:ea typeface="宋体" panose="02010600030101010101" pitchFamily="2" charset="-122"/>
              <a:sym typeface="+mn-ea"/>
            </a:endParaRPr>
          </a:p>
        </p:txBody>
      </p:sp>
      <p:sp>
        <p:nvSpPr>
          <p:cNvPr id="101" name="文本框 100"/>
          <p:cNvSpPr txBox="1"/>
          <p:nvPr/>
        </p:nvSpPr>
        <p:spPr>
          <a:xfrm>
            <a:off x="6489700" y="6223000"/>
            <a:ext cx="5080000" cy="260350"/>
          </a:xfrm>
          <a:prstGeom prst="rect">
            <a:avLst/>
          </a:prstGeom>
          <a:noFill/>
          <a:ln w="9525">
            <a:noFill/>
          </a:ln>
        </p:spPr>
        <p:txBody>
          <a:bodyPr>
            <a:spAutoFit/>
          </a:bodyPr>
          <a:p>
            <a:pPr indent="0" algn="ctr"/>
            <a:r>
              <a:rPr lang="en-US" sz="1100" b="0">
                <a:latin typeface="Times New Roman" panose="02020603050405020304" charset="0"/>
                <a:ea typeface="宋体" panose="02010600030101010101" pitchFamily="2" charset="-122"/>
              </a:rPr>
              <a:t>Figure 6 ROC curve of each model</a:t>
            </a:r>
            <a:endParaRPr lang="en-US" sz="1100" b="0">
              <a:latin typeface="Times New Roman" panose="02020603050405020304" charset="0"/>
              <a:ea typeface="宋体" panose="02010600030101010101" pitchFamily="2" charset="-122"/>
            </a:endParaRPr>
          </a:p>
        </p:txBody>
      </p:sp>
      <p:pic>
        <p:nvPicPr>
          <p:cNvPr id="2" name="图片 -2147482609"/>
          <p:cNvPicPr>
            <a:picLocks noChangeAspect="1"/>
          </p:cNvPicPr>
          <p:nvPr/>
        </p:nvPicPr>
        <p:blipFill>
          <a:blip r:embed="rId1"/>
          <a:srcRect l="3046" t="-2242" r="5740" b="1169"/>
          <a:stretch>
            <a:fillRect/>
          </a:stretch>
        </p:blipFill>
        <p:spPr>
          <a:xfrm>
            <a:off x="6319520" y="1216025"/>
            <a:ext cx="5250180" cy="4897120"/>
          </a:xfrm>
          <a:prstGeom prst="rect">
            <a:avLst/>
          </a:prstGeom>
          <a:noFill/>
          <a:ln w="9525">
            <a:noFill/>
          </a:ln>
        </p:spPr>
      </p:pic>
      <p:grpSp>
        <p:nvGrpSpPr>
          <p:cNvPr id="90" name="组合 89"/>
          <p:cNvGrpSpPr/>
          <p:nvPr/>
        </p:nvGrpSpPr>
        <p:grpSpPr>
          <a:xfrm>
            <a:off x="726440" y="10160"/>
            <a:ext cx="9276715" cy="791210"/>
            <a:chOff x="1144" y="16"/>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421" y="16"/>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30" name="直接连接符 29"/>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46" name="TextBox 6"/>
          <p:cNvSpPr txBox="1"/>
          <p:nvPr/>
        </p:nvSpPr>
        <p:spPr>
          <a:xfrm>
            <a:off x="534670" y="1082675"/>
            <a:ext cx="5287645" cy="587375"/>
          </a:xfrm>
          <a:prstGeom prst="rect">
            <a:avLst/>
          </a:prstGeom>
          <a:noFill/>
        </p:spPr>
        <p:txBody>
          <a:bodyPr wrap="square" lIns="0" tIns="48000" rIns="0" bIns="48000" rtlCol="0">
            <a:spAutoFit/>
          </a:bodyPr>
          <a:lstStyle/>
          <a:p>
            <a:r>
              <a:rPr lang="en-US" altLang="zh-CN" sz="3200" b="1" dirty="0">
                <a:solidFill>
                  <a:srgbClr val="004EA2"/>
                </a:solidFill>
                <a:latin typeface="微软雅黑" panose="020B0503020204020204" pitchFamily="34" charset="-122"/>
                <a:ea typeface="微软雅黑" panose="020B0503020204020204" pitchFamily="34" charset="-122"/>
              </a:rPr>
              <a:t>3.2 E</a:t>
            </a:r>
            <a:r>
              <a:rPr lang="zh-CN" altLang="en-US" sz="3200" b="1" dirty="0">
                <a:solidFill>
                  <a:srgbClr val="004EA2"/>
                </a:solidFill>
                <a:latin typeface="微软雅黑" panose="020B0503020204020204" pitchFamily="34" charset="-122"/>
                <a:ea typeface="微软雅黑" panose="020B0503020204020204" pitchFamily="34" charset="-122"/>
              </a:rPr>
              <a:t>xperimental </a:t>
            </a:r>
            <a:r>
              <a:rPr lang="en-US" altLang="zh-CN" sz="3200" b="1" dirty="0">
                <a:solidFill>
                  <a:srgbClr val="004EA2"/>
                </a:solidFill>
                <a:latin typeface="微软雅黑" panose="020B0503020204020204" pitchFamily="34" charset="-122"/>
                <a:ea typeface="微软雅黑" panose="020B0503020204020204" pitchFamily="34" charset="-122"/>
              </a:rPr>
              <a:t>R</a:t>
            </a:r>
            <a:r>
              <a:rPr lang="zh-CN" altLang="en-US" sz="3200" b="1" dirty="0">
                <a:solidFill>
                  <a:srgbClr val="004EA2"/>
                </a:solidFill>
                <a:latin typeface="微软雅黑" panose="020B0503020204020204" pitchFamily="34" charset="-122"/>
                <a:ea typeface="微软雅黑" panose="020B0503020204020204" pitchFamily="34" charset="-122"/>
              </a:rPr>
              <a:t>esult</a:t>
            </a:r>
            <a:endParaRPr lang="zh-CN" altLang="en-US" sz="3200" b="1" dirty="0">
              <a:solidFill>
                <a:srgbClr val="004EA2"/>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7299325" y="1762125"/>
            <a:ext cx="4131945" cy="368300"/>
          </a:xfrm>
          <a:prstGeom prst="rect">
            <a:avLst/>
          </a:prstGeom>
          <a:noFill/>
          <a:ln w="9525">
            <a:noFill/>
          </a:ln>
        </p:spPr>
        <p:txBody>
          <a:bodyPr wrap="square">
            <a:spAutoFit/>
          </a:bodyPr>
          <a:p>
            <a:pPr indent="0" algn="just">
              <a:lnSpc>
                <a:spcPct val="100000"/>
              </a:lnSpc>
            </a:pPr>
            <a:r>
              <a:rPr lang="en-US" b="0">
                <a:latin typeface="Times New Roman" panose="02020603050405020304" charset="0"/>
                <a:ea typeface="宋体" panose="02010600030101010101" pitchFamily="2" charset="-122"/>
              </a:rPr>
              <a:t>   </a:t>
            </a:r>
            <a:endParaRPr lang="en-US" b="0">
              <a:latin typeface="Times New Roman" panose="02020603050405020304" charset="0"/>
              <a:ea typeface="宋体" panose="02010600030101010101" pitchFamily="2" charset="-122"/>
            </a:endParaRPr>
          </a:p>
        </p:txBody>
      </p:sp>
      <p:sp>
        <p:nvSpPr>
          <p:cNvPr id="47" name="矩形 46"/>
          <p:cNvSpPr/>
          <p:nvPr/>
        </p:nvSpPr>
        <p:spPr>
          <a:xfrm>
            <a:off x="598805" y="1743710"/>
            <a:ext cx="7132320" cy="4804410"/>
          </a:xfrm>
          <a:prstGeom prst="rect">
            <a:avLst/>
          </a:prstGeom>
          <a:noFill/>
          <a:ln w="19050">
            <a:solidFill>
              <a:srgbClr val="004EA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8" name="矩形 47"/>
          <p:cNvSpPr/>
          <p:nvPr/>
        </p:nvSpPr>
        <p:spPr>
          <a:xfrm>
            <a:off x="598805" y="1762125"/>
            <a:ext cx="7026275" cy="4707890"/>
          </a:xfrm>
          <a:prstGeom prst="rect">
            <a:avLst/>
          </a:prstGeom>
        </p:spPr>
        <p:txBody>
          <a:bodyPr wrap="square">
            <a:spAutoFit/>
          </a:bodyPr>
          <a:p>
            <a:pPr algn="just" fontAlgn="auto">
              <a:lnSpc>
                <a:spcPct val="125000"/>
              </a:lnSpc>
            </a:pPr>
            <a:r>
              <a:rPr lang="en-US" sz="1600">
                <a:solidFill>
                  <a:srgbClr val="FF0000"/>
                </a:solidFill>
                <a:latin typeface="Times New Roman" panose="02020603050405020304" charset="0"/>
                <a:ea typeface="宋体" panose="02010600030101010101" pitchFamily="2" charset="-122"/>
                <a:sym typeface="+mn-ea"/>
              </a:rPr>
              <a:t>   </a:t>
            </a:r>
            <a:r>
              <a:rPr lang="en-US" sz="1600">
                <a:solidFill>
                  <a:schemeClr val="tx1"/>
                </a:solidFill>
                <a:latin typeface="Times New Roman" panose="02020603050405020304" charset="0"/>
                <a:ea typeface="宋体" panose="02010600030101010101" pitchFamily="2" charset="-122"/>
                <a:sym typeface="+mn-ea"/>
              </a:rPr>
              <a:t> The F1 value of each model is then compared, as shown in Figure 7. It can be seen from Figure 7 that </a:t>
            </a:r>
            <a:r>
              <a:rPr lang="en-US" sz="1600">
                <a:solidFill>
                  <a:srgbClr val="FF0000"/>
                </a:solidFill>
                <a:latin typeface="Times New Roman" panose="02020603050405020304" charset="0"/>
                <a:ea typeface="宋体" panose="02010600030101010101" pitchFamily="2" charset="-122"/>
                <a:sym typeface="+mn-ea"/>
              </a:rPr>
              <a:t>the F1 value of the PCA-BPNN model constructed in this paper is significantly higher than that of other classification models, close to 0.9, indicating excellent performance</a:t>
            </a:r>
            <a:r>
              <a:rPr lang="en-US" sz="1600">
                <a:solidFill>
                  <a:schemeClr val="tx1"/>
                </a:solidFill>
                <a:latin typeface="Times New Roman" panose="02020603050405020304" charset="0"/>
                <a:ea typeface="宋体" panose="02010600030101010101" pitchFamily="2" charset="-122"/>
                <a:sym typeface="+mn-ea"/>
              </a:rPr>
              <a:t>. </a:t>
            </a:r>
            <a:endParaRPr lang="en-US" sz="1600">
              <a:solidFill>
                <a:schemeClr val="tx1"/>
              </a:solidFill>
              <a:latin typeface="Times New Roman" panose="02020603050405020304" charset="0"/>
              <a:ea typeface="宋体" panose="02010600030101010101" pitchFamily="2" charset="-122"/>
              <a:sym typeface="+mn-ea"/>
            </a:endParaRPr>
          </a:p>
          <a:p>
            <a:pPr algn="just" fontAlgn="auto">
              <a:lnSpc>
                <a:spcPct val="125000"/>
              </a:lnSpc>
            </a:pPr>
            <a:r>
              <a:rPr lang="en-US" sz="1600">
                <a:solidFill>
                  <a:schemeClr val="tx1"/>
                </a:solidFill>
                <a:latin typeface="Times New Roman" panose="02020603050405020304" charset="0"/>
                <a:ea typeface="宋体" panose="02010600030101010101" pitchFamily="2" charset="-122"/>
                <a:sym typeface="+mn-ea"/>
              </a:rPr>
              <a:t>    Meanwhile, </a:t>
            </a:r>
            <a:r>
              <a:rPr lang="en-US" sz="1600">
                <a:solidFill>
                  <a:srgbClr val="FF0000"/>
                </a:solidFill>
                <a:latin typeface="Times New Roman" panose="02020603050405020304" charset="0"/>
                <a:ea typeface="宋体" panose="02010600030101010101" pitchFamily="2" charset="-122"/>
                <a:sym typeface="+mn-ea"/>
              </a:rPr>
              <a:t>misclassification items are observed, most of which are concentrated in the citation frequency between 4 and 7, showing that the classification model has low accuracy in terms of the classification category with the citation frequency between 4 and 9.</a:t>
            </a:r>
            <a:r>
              <a:rPr lang="en-US" sz="1600">
                <a:solidFill>
                  <a:schemeClr val="tx1"/>
                </a:solidFill>
                <a:latin typeface="Times New Roman" panose="02020603050405020304" charset="0"/>
                <a:ea typeface="宋体" panose="02010600030101010101" pitchFamily="2" charset="-122"/>
                <a:sym typeface="+mn-ea"/>
              </a:rPr>
              <a:t> </a:t>
            </a:r>
            <a:r>
              <a:rPr lang="en-US" sz="1600">
                <a:solidFill>
                  <a:schemeClr val="tx1"/>
                </a:solidFill>
                <a:latin typeface="Times New Roman" panose="02020603050405020304" charset="0"/>
                <a:ea typeface="宋体" panose="02010600030101010101" pitchFamily="2" charset="-122"/>
                <a:sym typeface="+mn-ea"/>
              </a:rPr>
              <a:t>After analysis, the reason for this phenomenon is that papers with a citation frequency between 4 and 9 are near the classification threshold. For example, papers with a citation frequency of 5 may not be significantly different from those with a citation frequency of 6. Such papers have similar characteristics in all aspects but are manually divided into two completely separate categories. In this way, the classification model based on feature learning cannot effectively learn category features during the training. Also, performing effective classification when predicting cases close to the classification boundary is complex.</a:t>
            </a:r>
            <a:endParaRPr lang="en-US" sz="1600">
              <a:solidFill>
                <a:schemeClr val="tx1"/>
              </a:solidFill>
              <a:latin typeface="Times New Roman" panose="02020603050405020304" charset="0"/>
              <a:ea typeface="宋体" panose="02010600030101010101" pitchFamily="2" charset="-122"/>
              <a:sym typeface="+mn-ea"/>
            </a:endParaRPr>
          </a:p>
        </p:txBody>
      </p:sp>
      <p:pic>
        <p:nvPicPr>
          <p:cNvPr id="2" name="图片 12"/>
          <p:cNvPicPr>
            <a:picLocks noChangeAspect="1"/>
          </p:cNvPicPr>
          <p:nvPr/>
        </p:nvPicPr>
        <p:blipFill>
          <a:blip r:embed="rId1"/>
          <a:srcRect l="7819" t="2220" r="5742" b="240"/>
          <a:stretch>
            <a:fillRect/>
          </a:stretch>
        </p:blipFill>
        <p:spPr>
          <a:xfrm>
            <a:off x="8077835" y="1761808"/>
            <a:ext cx="3699510" cy="3348355"/>
          </a:xfrm>
          <a:prstGeom prst="rect">
            <a:avLst/>
          </a:prstGeom>
          <a:noFill/>
          <a:ln w="9525">
            <a:noFill/>
          </a:ln>
        </p:spPr>
      </p:pic>
      <p:sp>
        <p:nvSpPr>
          <p:cNvPr id="4" name="文本框 3"/>
          <p:cNvSpPr txBox="1"/>
          <p:nvPr/>
        </p:nvSpPr>
        <p:spPr>
          <a:xfrm>
            <a:off x="7463155" y="5281930"/>
            <a:ext cx="5080000" cy="260350"/>
          </a:xfrm>
          <a:prstGeom prst="rect">
            <a:avLst/>
          </a:prstGeom>
          <a:noFill/>
          <a:ln w="9525">
            <a:noFill/>
          </a:ln>
        </p:spPr>
        <p:txBody>
          <a:bodyPr>
            <a:spAutoFit/>
          </a:bodyPr>
          <a:p>
            <a:pPr indent="0" algn="ctr"/>
            <a:r>
              <a:rPr lang="en-US" sz="1100" b="0">
                <a:latin typeface="Times New Roman" panose="02020603050405020304" charset="0"/>
                <a:ea typeface="黑体" panose="02010609060101010101" charset="-122"/>
              </a:rPr>
              <a:t>Figure 7 F1 value of each model </a:t>
            </a:r>
            <a:endParaRPr lang="zh-CN" altLang="en-US"/>
          </a:p>
        </p:txBody>
      </p:sp>
      <p:grpSp>
        <p:nvGrpSpPr>
          <p:cNvPr id="90" name="组合 89"/>
          <p:cNvGrpSpPr/>
          <p:nvPr/>
        </p:nvGrpSpPr>
        <p:grpSpPr>
          <a:xfrm>
            <a:off x="726440" y="10160"/>
            <a:ext cx="9276715" cy="791210"/>
            <a:chOff x="1144" y="16"/>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0421" y="16"/>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30" name="直接连接符 29"/>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089025" cy="460375"/>
          </a:xfrm>
          <a:prstGeom prst="rect">
            <a:avLst/>
          </a:prstGeom>
          <a:no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Part.4</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66253" y="944304"/>
            <a:ext cx="5498346" cy="1413287"/>
          </a:xfrm>
          <a:prstGeom prst="rect">
            <a:avLst/>
          </a:prstGeom>
        </p:spPr>
      </p:pic>
      <p:sp>
        <p:nvSpPr>
          <p:cNvPr id="4" name="文本框 3"/>
          <p:cNvSpPr txBox="1"/>
          <p:nvPr/>
        </p:nvSpPr>
        <p:spPr>
          <a:xfrm>
            <a:off x="4079875" y="4866005"/>
            <a:ext cx="4032250" cy="706755"/>
          </a:xfrm>
          <a:prstGeom prst="rect">
            <a:avLst/>
          </a:prstGeom>
          <a:noFill/>
          <a:ln>
            <a:noFill/>
          </a:ln>
        </p:spPr>
        <p:txBody>
          <a:bodyPr wrap="square" rtlCol="0">
            <a:spAutoFit/>
          </a:bodyPr>
          <a:p>
            <a:pPr algn="ctr"/>
            <a:r>
              <a:rPr sz="4000" b="1" dirty="0">
                <a:solidFill>
                  <a:schemeClr val="tx1"/>
                </a:solidFill>
                <a:latin typeface="Times New Roman" panose="02020603050405020304" charset="0"/>
                <a:cs typeface="Times New Roman" panose="02020603050405020304" charset="0"/>
                <a:sym typeface="+mn-ea"/>
              </a:rPr>
              <a:t>Conclusion</a:t>
            </a:r>
            <a:endParaRPr sz="4000" b="1" dirty="0">
              <a:solidFill>
                <a:schemeClr val="tx1"/>
              </a:solidFill>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1" name="文本框 100"/>
          <p:cNvSpPr txBox="1"/>
          <p:nvPr/>
        </p:nvSpPr>
        <p:spPr>
          <a:xfrm>
            <a:off x="726440" y="2195195"/>
            <a:ext cx="10799445" cy="3046095"/>
          </a:xfrm>
          <a:prstGeom prst="rect">
            <a:avLst/>
          </a:prstGeom>
          <a:noFill/>
          <a:ln w="9525">
            <a:noFill/>
          </a:ln>
        </p:spPr>
        <p:txBody>
          <a:bodyPr wrap="square">
            <a:spAutoFit/>
          </a:bodyPr>
          <a:p>
            <a:pPr indent="279400" algn="just">
              <a:lnSpc>
                <a:spcPct val="150000"/>
              </a:lnSpc>
            </a:pPr>
            <a:r>
              <a:rPr lang="en-US" sz="1600" b="0">
                <a:latin typeface="Times New Roman" panose="02020603050405020304" charset="0"/>
                <a:ea typeface="宋体" panose="02010600030101010101" pitchFamily="2" charset="-122"/>
              </a:rPr>
              <a:t>The contributions of this paper are as follows:</a:t>
            </a:r>
            <a:r>
              <a:rPr lang="en-US" sz="1600" b="0">
                <a:solidFill>
                  <a:srgbClr val="FF0000"/>
                </a:solidFill>
                <a:latin typeface="Times New Roman" panose="02020603050405020304" charset="0"/>
                <a:ea typeface="宋体" panose="02010600030101010101" pitchFamily="2" charset="-122"/>
              </a:rPr>
              <a:t> (1)</a:t>
            </a:r>
            <a:r>
              <a:rPr lang="en-US" sz="1600" b="0">
                <a:latin typeface="Times New Roman" panose="02020603050405020304" charset="0"/>
                <a:ea typeface="宋体" panose="02010600030101010101" pitchFamily="2" charset="-122"/>
              </a:rPr>
              <a:t> the problem of predicting the influence of scientific literature is defined as a binary classification problem to realize the prediction and identification of highly cited papers in the early stage of publication; </a:t>
            </a:r>
            <a:r>
              <a:rPr lang="en-US" sz="1600" b="0">
                <a:solidFill>
                  <a:srgbClr val="FF0000"/>
                </a:solidFill>
                <a:latin typeface="Times New Roman" panose="02020603050405020304" charset="0"/>
                <a:ea typeface="宋体" panose="02010600030101010101" pitchFamily="2" charset="-122"/>
              </a:rPr>
              <a:t>(2)</a:t>
            </a:r>
            <a:r>
              <a:rPr lang="en-US" sz="1600" b="0">
                <a:latin typeface="Times New Roman" panose="02020603050405020304" charset="0"/>
                <a:ea typeface="宋体" panose="02010600030101010101" pitchFamily="2" charset="-122"/>
              </a:rPr>
              <a:t> the influencing factors are summarized and classified, obtaining three types of influencing factors: authors, journals and papers. Also, according to the collected data distribution, the threshold of highly cited papers is determined combined with the “Pareto principle”; </a:t>
            </a:r>
            <a:r>
              <a:rPr lang="en-US" sz="1600" b="0">
                <a:solidFill>
                  <a:srgbClr val="FF0000"/>
                </a:solidFill>
                <a:latin typeface="Times New Roman" panose="02020603050405020304" charset="0"/>
                <a:ea typeface="宋体" panose="02010600030101010101" pitchFamily="2" charset="-122"/>
              </a:rPr>
              <a:t>(3)</a:t>
            </a:r>
            <a:r>
              <a:rPr lang="en-US" sz="1600" b="0">
                <a:latin typeface="Times New Roman" panose="02020603050405020304" charset="0"/>
                <a:ea typeface="宋体" panose="02010600030101010101" pitchFamily="2" charset="-122"/>
              </a:rPr>
              <a:t> the PCA is used for feature extraction, and the PCA-BNNN highly cited paper prediction model is constructed combined with BP neural network, achieving good results. This paper can help researchers predict high-impact papers in the early stage of publication, thus providing a basis for evaluating and screening the massive scientific literature in their own research fields.</a:t>
            </a:r>
            <a:endParaRPr lang="en-US" altLang="en-US" sz="1600" b="0">
              <a:latin typeface="Times New Roman" panose="02020603050405020304" charset="0"/>
              <a:ea typeface="宋体" panose="02010600030101010101" pitchFamily="2" charset="-122"/>
            </a:endParaRPr>
          </a:p>
        </p:txBody>
      </p:sp>
      <p:sp>
        <p:nvSpPr>
          <p:cNvPr id="46" name="TextBox 6"/>
          <p:cNvSpPr txBox="1"/>
          <p:nvPr/>
        </p:nvSpPr>
        <p:spPr>
          <a:xfrm>
            <a:off x="534670" y="1082675"/>
            <a:ext cx="5287645" cy="587375"/>
          </a:xfrm>
          <a:prstGeom prst="rect">
            <a:avLst/>
          </a:prstGeom>
          <a:noFill/>
        </p:spPr>
        <p:txBody>
          <a:bodyPr wrap="square" lIns="0" tIns="48000" rIns="0" bIns="48000" rtlCol="0">
            <a:spAutoFit/>
          </a:bodyPr>
          <a:p>
            <a:r>
              <a:rPr lang="en-US" altLang="zh-CN" sz="3200" b="1" dirty="0">
                <a:solidFill>
                  <a:srgbClr val="004EA2"/>
                </a:solidFill>
                <a:latin typeface="微软雅黑" panose="020B0503020204020204" pitchFamily="34" charset="-122"/>
                <a:ea typeface="微软雅黑" panose="020B0503020204020204" pitchFamily="34" charset="-122"/>
              </a:rPr>
              <a:t>4.1 </a:t>
            </a:r>
            <a:r>
              <a:rPr lang="en-US" sz="3200" b="1" dirty="0">
                <a:solidFill>
                  <a:srgbClr val="004EA2"/>
                </a:solidFill>
                <a:latin typeface="微软雅黑" panose="020B0503020204020204" pitchFamily="34" charset="-122"/>
                <a:ea typeface="微软雅黑" panose="020B0503020204020204" pitchFamily="34" charset="-122"/>
              </a:rPr>
              <a:t>C</a:t>
            </a:r>
            <a:r>
              <a:rPr sz="3200" b="1" dirty="0">
                <a:solidFill>
                  <a:srgbClr val="004EA2"/>
                </a:solidFill>
                <a:latin typeface="微软雅黑" panose="020B0503020204020204" pitchFamily="34" charset="-122"/>
                <a:ea typeface="微软雅黑" panose="020B0503020204020204" pitchFamily="34" charset="-122"/>
              </a:rPr>
              <a:t>ontributions </a:t>
            </a:r>
            <a:endParaRPr sz="3200" b="1" dirty="0">
              <a:solidFill>
                <a:srgbClr val="004EA2"/>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726440" y="12065"/>
            <a:ext cx="9276715" cy="791210"/>
            <a:chOff x="1144" y="19"/>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3101"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30" name="直接连接符 29"/>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0" y="0"/>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101" name="文本框 100"/>
          <p:cNvSpPr txBox="1"/>
          <p:nvPr/>
        </p:nvSpPr>
        <p:spPr>
          <a:xfrm>
            <a:off x="726440" y="2195195"/>
            <a:ext cx="10799445" cy="3415030"/>
          </a:xfrm>
          <a:prstGeom prst="rect">
            <a:avLst/>
          </a:prstGeom>
          <a:noFill/>
          <a:ln w="9525">
            <a:noFill/>
          </a:ln>
        </p:spPr>
        <p:txBody>
          <a:bodyPr wrap="square">
            <a:spAutoFit/>
          </a:bodyPr>
          <a:p>
            <a:pPr indent="279400" algn="just">
              <a:lnSpc>
                <a:spcPct val="150000"/>
              </a:lnSpc>
            </a:pPr>
            <a:r>
              <a:rPr lang="en-US" sz="1600" b="0">
                <a:latin typeface="Times New Roman" panose="02020603050405020304" charset="0"/>
                <a:ea typeface="宋体" panose="02010600030101010101" pitchFamily="2" charset="-122"/>
              </a:rPr>
              <a:t>However, this paper also has the following</a:t>
            </a:r>
            <a:r>
              <a:rPr lang="en-US" sz="1600" b="0">
                <a:solidFill>
                  <a:srgbClr val="FF0000"/>
                </a:solidFill>
                <a:latin typeface="Times New Roman" panose="02020603050405020304" charset="0"/>
                <a:ea typeface="宋体" panose="02010600030101010101" pitchFamily="2" charset="-122"/>
              </a:rPr>
              <a:t> limitations</a:t>
            </a:r>
            <a:r>
              <a:rPr lang="en-US" sz="1600" b="0">
                <a:latin typeface="Times New Roman" panose="02020603050405020304" charset="0"/>
                <a:ea typeface="宋体" panose="02010600030101010101" pitchFamily="2" charset="-122"/>
              </a:rPr>
              <a:t>: </a:t>
            </a:r>
            <a:r>
              <a:rPr lang="en-US" sz="1600" b="0">
                <a:solidFill>
                  <a:srgbClr val="FF0000"/>
                </a:solidFill>
                <a:latin typeface="Times New Roman" panose="02020603050405020304" charset="0"/>
                <a:ea typeface="宋体" panose="02010600030101010101" pitchFamily="2" charset="-122"/>
              </a:rPr>
              <a:t>(1)</a:t>
            </a:r>
            <a:r>
              <a:rPr lang="en-US" sz="1600" b="0">
                <a:latin typeface="Times New Roman" panose="02020603050405020304" charset="0"/>
                <a:ea typeface="宋体" panose="02010600030101010101" pitchFamily="2" charset="-122"/>
              </a:rPr>
              <a:t> due to limited time, the dataset collected in this paper is small and only contains one field of discipline, which may lead to limited applicability and persuasiveness of the constructed model; </a:t>
            </a:r>
            <a:r>
              <a:rPr lang="en-US" sz="1600" b="0">
                <a:solidFill>
                  <a:srgbClr val="FF0000"/>
                </a:solidFill>
                <a:latin typeface="Times New Roman" panose="02020603050405020304" charset="0"/>
                <a:ea typeface="宋体" panose="02010600030101010101" pitchFamily="2" charset="-122"/>
              </a:rPr>
              <a:t>(2)</a:t>
            </a:r>
            <a:r>
              <a:rPr lang="en-US" sz="1600" b="0">
                <a:latin typeface="Times New Roman" panose="02020603050405020304" charset="0"/>
                <a:ea typeface="宋体" panose="02010600030101010101" pitchFamily="2" charset="-122"/>
              </a:rPr>
              <a:t> the determination of the threshold of high and low citation frequency is still vague, and more effective methods are needed for the classification of papers near the threshold; </a:t>
            </a:r>
            <a:r>
              <a:rPr lang="en-US" sz="1600" b="0">
                <a:solidFill>
                  <a:srgbClr val="FF0000"/>
                </a:solidFill>
                <a:latin typeface="Times New Roman" panose="02020603050405020304" charset="0"/>
                <a:ea typeface="宋体" panose="02010600030101010101" pitchFamily="2" charset="-122"/>
              </a:rPr>
              <a:t>(3)</a:t>
            </a:r>
            <a:r>
              <a:rPr lang="en-US" sz="1600" b="0">
                <a:latin typeface="Times New Roman" panose="02020603050405020304" charset="0"/>
                <a:ea typeface="宋体" panose="02010600030101010101" pitchFamily="2" charset="-122"/>
              </a:rPr>
              <a:t> in addition to the three influencing factors proposed in this paper, there are many other factors affecting the citation frequency of papers, such as webometrics, number of users of literature management software, social bookmarking, reprint/comment, etc. </a:t>
            </a:r>
            <a:endParaRPr lang="en-US" sz="1600" b="0">
              <a:latin typeface="Times New Roman" panose="02020603050405020304" charset="0"/>
              <a:ea typeface="宋体" panose="02010600030101010101" pitchFamily="2" charset="-122"/>
            </a:endParaRPr>
          </a:p>
          <a:p>
            <a:pPr indent="279400" algn="just">
              <a:lnSpc>
                <a:spcPct val="150000"/>
              </a:lnSpc>
            </a:pPr>
            <a:r>
              <a:rPr lang="en-US" sz="1600" b="0">
                <a:latin typeface="Times New Roman" panose="02020603050405020304" charset="0"/>
                <a:ea typeface="宋体" panose="02010600030101010101" pitchFamily="2" charset="-122"/>
              </a:rPr>
              <a:t>In future studies, </a:t>
            </a:r>
            <a:r>
              <a:rPr lang="en-US" sz="1600" b="0">
                <a:solidFill>
                  <a:srgbClr val="FF0000"/>
                </a:solidFill>
                <a:latin typeface="Times New Roman" panose="02020603050405020304" charset="0"/>
                <a:ea typeface="宋体" panose="02010600030101010101" pitchFamily="2" charset="-122"/>
              </a:rPr>
              <a:t>data sets covering more disciplines will be used </a:t>
            </a:r>
            <a:r>
              <a:rPr lang="en-US" sz="1600" b="0">
                <a:latin typeface="Times New Roman" panose="02020603050405020304" charset="0"/>
                <a:ea typeface="宋体" panose="02010600030101010101" pitchFamily="2" charset="-122"/>
              </a:rPr>
              <a:t>so as to obtain more accurate classification standards. Also, </a:t>
            </a:r>
            <a:r>
              <a:rPr lang="en-US" sz="1600" b="0">
                <a:solidFill>
                  <a:srgbClr val="FF0000"/>
                </a:solidFill>
                <a:latin typeface="Times New Roman" panose="02020603050405020304" charset="0"/>
                <a:ea typeface="宋体" panose="02010600030101010101" pitchFamily="2" charset="-122"/>
              </a:rPr>
              <a:t>studies will extract more factors that may affect the citation of papers</a:t>
            </a:r>
            <a:r>
              <a:rPr lang="en-US" sz="1600" b="0">
                <a:latin typeface="Times New Roman" panose="02020603050405020304" charset="0"/>
                <a:ea typeface="宋体" panose="02010600030101010101" pitchFamily="2" charset="-122"/>
              </a:rPr>
              <a:t> to develop a relatively complete framework for predicting paper citations.</a:t>
            </a:r>
            <a:endParaRPr lang="en-US" sz="1600" b="0">
              <a:latin typeface="Times New Roman" panose="02020603050405020304" charset="0"/>
              <a:ea typeface="宋体" panose="02010600030101010101" pitchFamily="2" charset="-122"/>
            </a:endParaRPr>
          </a:p>
        </p:txBody>
      </p:sp>
      <p:sp>
        <p:nvSpPr>
          <p:cNvPr id="46" name="TextBox 6"/>
          <p:cNvSpPr txBox="1"/>
          <p:nvPr/>
        </p:nvSpPr>
        <p:spPr>
          <a:xfrm>
            <a:off x="534670" y="1082675"/>
            <a:ext cx="7490460" cy="1080135"/>
          </a:xfrm>
          <a:prstGeom prst="rect">
            <a:avLst/>
          </a:prstGeom>
          <a:noFill/>
        </p:spPr>
        <p:txBody>
          <a:bodyPr wrap="square" lIns="0" tIns="48000" rIns="0" bIns="48000" rtlCol="0">
            <a:spAutoFit/>
          </a:bodyPr>
          <a:p>
            <a:r>
              <a:rPr lang="en-US" altLang="zh-CN" sz="3200" b="1" dirty="0">
                <a:solidFill>
                  <a:srgbClr val="004EA2"/>
                </a:solidFill>
                <a:latin typeface="微软雅黑" panose="020B0503020204020204" pitchFamily="34" charset="-122"/>
                <a:ea typeface="微软雅黑" panose="020B0503020204020204" pitchFamily="34" charset="-122"/>
              </a:rPr>
              <a:t>4.2 </a:t>
            </a:r>
            <a:r>
              <a:rPr lang="en-US" sz="3200" b="1">
                <a:solidFill>
                  <a:srgbClr val="004EA2"/>
                </a:solidFill>
                <a:latin typeface="Times New Roman" panose="02020603050405020304" charset="0"/>
                <a:ea typeface="宋体" panose="02010600030101010101" pitchFamily="2" charset="-122"/>
                <a:sym typeface="+mn-ea"/>
              </a:rPr>
              <a:t>Limitations and Future Work</a:t>
            </a:r>
            <a:endParaRPr lang="zh-CN" altLang="en-US" sz="3200" b="1" spc="600" dirty="0">
              <a:solidFill>
                <a:srgbClr val="004EA2"/>
              </a:solidFill>
              <a:latin typeface="微软雅黑" panose="020B0503020204020204" pitchFamily="34" charset="-122"/>
              <a:ea typeface="微软雅黑" panose="020B0503020204020204" pitchFamily="34" charset="-122"/>
            </a:endParaRPr>
          </a:p>
          <a:p>
            <a:endParaRPr lang="en-US" sz="3200" b="1" dirty="0">
              <a:solidFill>
                <a:srgbClr val="004EA2"/>
              </a:solidFill>
              <a:latin typeface="Times New Roman" panose="02020603050405020304" charset="0"/>
              <a:ea typeface="宋体" panose="02010600030101010101" pitchFamily="2" charset="-122"/>
              <a:sym typeface="+mn-ea"/>
            </a:endParaRPr>
          </a:p>
        </p:txBody>
      </p:sp>
      <p:grpSp>
        <p:nvGrpSpPr>
          <p:cNvPr id="3" name="组合 2"/>
          <p:cNvGrpSpPr/>
          <p:nvPr/>
        </p:nvGrpSpPr>
        <p:grpSpPr>
          <a:xfrm>
            <a:off x="726440" y="12065"/>
            <a:ext cx="9276715" cy="791210"/>
            <a:chOff x="1144" y="19"/>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3101"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5314" y="57"/>
              <a:ext cx="2117" cy="1167"/>
            </a:xfrm>
            <a:prstGeom prst="rect">
              <a:avLst/>
            </a:prstGeom>
            <a:noFill/>
          </p:spPr>
          <p:txBody>
            <a:bodyPr wrap="square" lIns="0" tIns="48000" rIns="0" bIns="48000" rtlCol="0">
              <a:spAutoFit/>
            </a:bodyPr>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p>
              <a:pPr algn="ct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p>
              <a:pPr algn="ct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30" name="直接连接符 29"/>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H_Other_8"/>
          <p:cNvPicPr/>
          <p:nvPr>
            <p:custDataLst>
              <p:tags r:id="rId1"/>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5400000" flipH="1">
            <a:off x="6024000" y="-3032194"/>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H_Other_8"/>
          <p:cNvPicPr/>
          <p:nvPr>
            <p:custDataLst>
              <p:tags r:id="rId3"/>
            </p:custDataLst>
          </p:nvPr>
        </p:nvPicPr>
        <p:blipFill>
          <a:blip r:embed="rId2" cstate="print">
            <a:extLst>
              <a:ext uri="{28A0092B-C50C-407E-A947-70E740481C1C}">
                <a14:useLocalDpi xmlns:a14="http://schemas.microsoft.com/office/drawing/2010/main" val="0"/>
              </a:ext>
            </a:extLst>
          </a:blip>
          <a:srcRect l="50887"/>
          <a:stretch>
            <a:fillRect/>
          </a:stretch>
        </p:blipFill>
        <p:spPr bwMode="auto">
          <a:xfrm rot="16200000" flipH="1" flipV="1">
            <a:off x="6024001" y="-127232"/>
            <a:ext cx="144000" cy="1045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0" y="2204967"/>
            <a:ext cx="12192000" cy="2861362"/>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809115" y="3092450"/>
            <a:ext cx="9088755" cy="1106805"/>
          </a:xfrm>
          <a:prstGeom prst="rect">
            <a:avLst/>
          </a:prstGeom>
          <a:noFill/>
        </p:spPr>
        <p:txBody>
          <a:bodyPr wrap="square" rtlCol="0">
            <a:spAutoFit/>
          </a:bodyPr>
          <a:lstStyle/>
          <a:p>
            <a:pPr algn="ctr"/>
            <a:r>
              <a:rPr lang="zh-CN" altLang="en-US" sz="6600" b="1" dirty="0">
                <a:solidFill>
                  <a:schemeClr val="bg1">
                    <a:lumMod val="95000"/>
                  </a:schemeClr>
                </a:solidFill>
                <a:latin typeface="微软雅黑" panose="020B0503020204020204" pitchFamily="34" charset="-122"/>
                <a:ea typeface="微软雅黑" panose="020B0503020204020204" pitchFamily="34" charset="-122"/>
              </a:rPr>
              <a:t>Thanks for listening</a:t>
            </a:r>
            <a:endParaRPr lang="zh-CN" altLang="en-US" sz="6600" b="1"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2973" y="534642"/>
            <a:ext cx="4226054" cy="11223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100879" cy="461665"/>
          </a:xfrm>
          <a:prstGeom prst="rect">
            <a:avLst/>
          </a:prstGeom>
          <a:no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Part.1</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151255" y="4900295"/>
            <a:ext cx="9889490" cy="706755"/>
          </a:xfrm>
          <a:prstGeom prst="rect">
            <a:avLst/>
          </a:prstGeom>
          <a:noFill/>
          <a:ln>
            <a:noFill/>
          </a:ln>
        </p:spPr>
        <p:txBody>
          <a:bodyPr wrap="square" rtlCol="0">
            <a:spAutoFit/>
          </a:bodyPr>
          <a:lstStyle/>
          <a:p>
            <a:pPr algn="ctr"/>
            <a:r>
              <a:rPr sz="4000" b="1" dirty="0">
                <a:solidFill>
                  <a:schemeClr val="tx1"/>
                </a:solidFill>
                <a:latin typeface="Times New Roman" panose="02020603050405020304" charset="0"/>
                <a:cs typeface="Times New Roman" panose="02020603050405020304" charset="0"/>
                <a:sym typeface="+mn-ea"/>
              </a:rPr>
              <a:t>Research background and </a:t>
            </a:r>
            <a:r>
              <a:rPr lang="zh-CN" altLang="en-US" sz="4000" b="1" dirty="0">
                <a:solidFill>
                  <a:schemeClr val="tx1"/>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4000" b="1" spc="600"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66253" y="944304"/>
            <a:ext cx="5498346" cy="14132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grpSp>
        <p:nvGrpSpPr>
          <p:cNvPr id="2" name="组合 1"/>
          <p:cNvGrpSpPr/>
          <p:nvPr/>
        </p:nvGrpSpPr>
        <p:grpSpPr>
          <a:xfrm>
            <a:off x="726440" y="12065"/>
            <a:ext cx="9276715" cy="791210"/>
            <a:chOff x="1144" y="19"/>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089"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chemeClr val="bg1">
                      <a:lumMod val="95000"/>
                    </a:schemeClr>
                  </a:solidFill>
                  <a:latin typeface="Times New Roman" panose="02020603050405020304" charset="0"/>
                  <a:cs typeface="Times New Roman" panose="02020603050405020304" charset="0"/>
                  <a:sym typeface="+mn-ea"/>
                </a:rPr>
                <a:t>Research background and </a:t>
              </a:r>
              <a:r>
                <a:rPr lang="zh-CN" altLang="en-US" sz="1400" b="1" dirty="0">
                  <a:solidFill>
                    <a:schemeClr val="bg1">
                      <a:lumMod val="95000"/>
                    </a:schemeClr>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chemeClr val="bg1">
                    <a:lumMod val="95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grpSp>
      <p:sp>
        <p:nvSpPr>
          <p:cNvPr id="35" name="TextBox 6"/>
          <p:cNvSpPr txBox="1"/>
          <p:nvPr/>
        </p:nvSpPr>
        <p:spPr>
          <a:xfrm>
            <a:off x="726490" y="1104659"/>
            <a:ext cx="3096744" cy="525780"/>
          </a:xfrm>
          <a:prstGeom prst="rect">
            <a:avLst/>
          </a:prstGeom>
          <a:noFill/>
        </p:spPr>
        <p:txBody>
          <a:bodyPr wrap="square" lIns="0" tIns="48000" rIns="0" bIns="48000" rtlCol="0">
            <a:spAutoFit/>
          </a:bodyPr>
          <a:lstStyle/>
          <a:p>
            <a:r>
              <a:rPr lang="en-US" altLang="zh-CN" sz="2800" b="1" dirty="0">
                <a:solidFill>
                  <a:srgbClr val="004EA2"/>
                </a:solidFill>
                <a:latin typeface="微软雅黑" panose="020B0503020204020204" pitchFamily="34" charset="-122"/>
                <a:ea typeface="微软雅黑" panose="020B0503020204020204" pitchFamily="34" charset="-122"/>
              </a:rPr>
              <a:t>1.1 </a:t>
            </a:r>
            <a:r>
              <a:rPr lang="zh-CN" altLang="en-US" sz="2800" b="1" dirty="0">
                <a:sym typeface="+mn-ea"/>
              </a:rPr>
              <a:t>Background</a:t>
            </a:r>
            <a:r>
              <a:rPr lang="en-US" altLang="zh-CN" sz="2800" b="1" dirty="0">
                <a:sym typeface="+mn-ea"/>
              </a:rPr>
              <a:t> </a:t>
            </a:r>
            <a:endParaRPr lang="en-US" altLang="zh-CN" sz="2800" b="1" dirty="0">
              <a:solidFill>
                <a:srgbClr val="004EA2"/>
              </a:solidFill>
              <a:latin typeface="微软雅黑" panose="020B0503020204020204" pitchFamily="34" charset="-122"/>
              <a:ea typeface="微软雅黑" panose="020B0503020204020204" pitchFamily="34" charset="-122"/>
              <a:sym typeface="+mn-ea"/>
            </a:endParaRPr>
          </a:p>
        </p:txBody>
      </p:sp>
      <p:sp>
        <p:nvSpPr>
          <p:cNvPr id="52" name="学论网-矩形 1"/>
          <p:cNvSpPr/>
          <p:nvPr/>
        </p:nvSpPr>
        <p:spPr>
          <a:xfrm>
            <a:off x="885825" y="1689100"/>
            <a:ext cx="10945495" cy="2047875"/>
          </a:xfrm>
          <a:prstGeom prst="rect">
            <a:avLst/>
          </a:prstGeom>
          <a:noFill/>
          <a:ln w="12700" cap="flat" cmpd="sng" algn="ctr">
            <a:solidFill>
              <a:srgbClr val="004EA2"/>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3" name="学论网-矩形 1"/>
          <p:cNvSpPr/>
          <p:nvPr/>
        </p:nvSpPr>
        <p:spPr>
          <a:xfrm>
            <a:off x="6457315" y="3871595"/>
            <a:ext cx="5367655" cy="2773045"/>
          </a:xfrm>
          <a:prstGeom prst="rect">
            <a:avLst/>
          </a:prstGeom>
          <a:noFill/>
          <a:ln w="12700" cap="flat" cmpd="sng" algn="ctr">
            <a:solidFill>
              <a:srgbClr val="004EA2"/>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4" name="学论网-矩形 1"/>
          <p:cNvSpPr/>
          <p:nvPr/>
        </p:nvSpPr>
        <p:spPr>
          <a:xfrm>
            <a:off x="889635" y="3871595"/>
            <a:ext cx="4845685" cy="2773680"/>
          </a:xfrm>
          <a:prstGeom prst="rect">
            <a:avLst/>
          </a:prstGeom>
          <a:noFill/>
          <a:ln w="12700" cap="flat" cmpd="sng" algn="ctr">
            <a:solidFill>
              <a:srgbClr val="004EA2"/>
            </a:solidFill>
            <a:prstDash val="sysDot"/>
          </a:ln>
          <a:effectLst/>
        </p:spPr>
        <p:txBody>
          <a:bodyPr rtlCol="0" anchor="ctr"/>
          <a:lstStyle/>
          <a:p>
            <a:pPr lvl="0" algn="ctr"/>
            <a:endParaRPr lang="zh-CN" altLang="en-US"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55" name="学论网-www.xuelun.me"/>
          <p:cNvSpPr txBox="1"/>
          <p:nvPr/>
        </p:nvSpPr>
        <p:spPr>
          <a:xfrm>
            <a:off x="1014730" y="1689100"/>
            <a:ext cx="10687685" cy="1985010"/>
          </a:xfrm>
          <a:prstGeom prst="rect">
            <a:avLst/>
          </a:prstGeom>
          <a:noFill/>
          <a:ln>
            <a:noFill/>
          </a:ln>
        </p:spPr>
        <p:txBody>
          <a:bodyPr wrap="square" lIns="0" tIns="0" rIns="0" bIns="0" rtlCol="0">
            <a:spAutoFit/>
          </a:bodyPr>
          <a:lstStyle/>
          <a:p>
            <a:pPr algn="ctr">
              <a:lnSpc>
                <a:spcPct val="150000"/>
              </a:lnSpc>
            </a:pPr>
            <a:r>
              <a:rPr lang="en-US" altLang="zh-CN" sz="1600" b="1" dirty="0">
                <a:solidFill>
                  <a:srgbClr val="004EA2"/>
                </a:solidFill>
                <a:latin typeface="微软雅黑" panose="020B0503020204020204" pitchFamily="34" charset="-122"/>
                <a:ea typeface="微软雅黑" panose="020B0503020204020204" pitchFamily="34" charset="-122"/>
              </a:rPr>
              <a:t>01</a:t>
            </a:r>
            <a:endParaRPr lang="en-US" altLang="zh-CN" sz="1600" b="1" dirty="0">
              <a:solidFill>
                <a:srgbClr val="004EA2"/>
              </a:solidFill>
              <a:latin typeface="微软雅黑" panose="020B0503020204020204" pitchFamily="34" charset="-122"/>
              <a:ea typeface="微软雅黑" panose="020B0503020204020204" pitchFamily="34" charset="-122"/>
            </a:endParaRPr>
          </a:p>
          <a:p>
            <a:pPr algn="just">
              <a:lnSpc>
                <a:spcPct val="150000"/>
              </a:lnSpc>
            </a:pPr>
            <a:r>
              <a:rPr lang="en-US" sz="14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sz="1400" dirty="0">
                <a:solidFill>
                  <a:schemeClr val="tx1">
                    <a:lumMod val="65000"/>
                    <a:lumOff val="35000"/>
                  </a:schemeClr>
                </a:solidFill>
                <a:latin typeface="宋体" panose="02010600030101010101" pitchFamily="2" charset="-122"/>
                <a:ea typeface="宋体" panose="02010600030101010101" pitchFamily="2" charset="-122"/>
                <a:cs typeface="宋体" panose="02010600030101010101" pitchFamily="2" charset="-122"/>
              </a:rPr>
              <a:t> </a:t>
            </a:r>
            <a:r>
              <a:rPr sz="1400" dirty="0">
                <a:latin typeface="Times New Roman" panose="02020603050405020304" charset="0"/>
                <a:ea typeface="宋体" panose="02010600030101010101" pitchFamily="2" charset="-122"/>
                <a:cs typeface="Times New Roman" panose="02020603050405020304" charset="0"/>
              </a:rPr>
              <a:t>Scientific papers are the basic unit of scientometric research.Faced with the massive amount of papers, scholars need to spend a lot of cost in finding high impact papers. </a:t>
            </a:r>
            <a:r>
              <a:rPr sz="1400" dirty="0">
                <a:solidFill>
                  <a:srgbClr val="FF0000"/>
                </a:solidFill>
                <a:latin typeface="Times New Roman" panose="02020603050405020304" charset="0"/>
                <a:ea typeface="宋体" panose="02010600030101010101" pitchFamily="2" charset="-122"/>
                <a:cs typeface="Times New Roman" panose="02020603050405020304" charset="0"/>
              </a:rPr>
              <a:t>Academics often use the frequency of citation as an evaluation indicator of the impact of academic papers</a:t>
            </a:r>
            <a:r>
              <a:rPr lang="en-US" sz="1400" dirty="0">
                <a:solidFill>
                  <a:srgbClr val="FF0000"/>
                </a:solidFill>
                <a:latin typeface="Times New Roman" panose="02020603050405020304" charset="0"/>
                <a:ea typeface="宋体" panose="02010600030101010101" pitchFamily="2" charset="-122"/>
                <a:cs typeface="Times New Roman" panose="02020603050405020304" charset="0"/>
              </a:rPr>
              <a:t>.</a:t>
            </a:r>
            <a:r>
              <a:rPr lang="en-US" sz="1400" dirty="0">
                <a:latin typeface="Times New Roman" panose="02020603050405020304" charset="0"/>
                <a:ea typeface="宋体" panose="02010600030101010101" pitchFamily="2" charset="-122"/>
                <a:cs typeface="Times New Roman" panose="02020603050405020304" charset="0"/>
              </a:rPr>
              <a:t> </a:t>
            </a:r>
            <a:r>
              <a:rPr sz="1400" dirty="0">
                <a:latin typeface="Times New Roman" panose="02020603050405020304" charset="0"/>
                <a:ea typeface="宋体" panose="02010600030101010101" pitchFamily="2" charset="-122"/>
                <a:cs typeface="Times New Roman" panose="02020603050405020304" charset="0"/>
              </a:rPr>
              <a:t>However, while the citation frequency index is widely used, it can only measure a paper's current and past scientific impact.  In many cases, people want to go beyond this to predict future scientific impact; therefore, </a:t>
            </a:r>
            <a:r>
              <a:rPr sz="1400" dirty="0">
                <a:solidFill>
                  <a:srgbClr val="FF0000"/>
                </a:solidFill>
                <a:latin typeface="Times New Roman" panose="02020603050405020304" charset="0"/>
                <a:ea typeface="宋体" panose="02010600030101010101" pitchFamily="2" charset="-122"/>
                <a:cs typeface="Times New Roman" panose="02020603050405020304" charset="0"/>
              </a:rPr>
              <a:t>we need to go beyond the current citation date of papers and forecast its future citations to reflect its future scientific implications as well </a:t>
            </a:r>
            <a:r>
              <a:rPr lang="en-US" sz="1400" dirty="0">
                <a:solidFill>
                  <a:srgbClr val="FF0000"/>
                </a:solidFill>
                <a:latin typeface="Times New Roman" panose="02020603050405020304" charset="0"/>
                <a:ea typeface="宋体" panose="02010600030101010101" pitchFamily="2" charset="-122"/>
                <a:cs typeface="Times New Roman" panose="02020603050405020304" charset="0"/>
              </a:rPr>
              <a:t>.</a:t>
            </a:r>
            <a:endParaRPr lang="en-US" sz="1400"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56" name="学论网-www.xuelun.me"/>
          <p:cNvSpPr txBox="1"/>
          <p:nvPr/>
        </p:nvSpPr>
        <p:spPr>
          <a:xfrm>
            <a:off x="1015365" y="3937000"/>
            <a:ext cx="4635500" cy="2954655"/>
          </a:xfrm>
          <a:prstGeom prst="rect">
            <a:avLst/>
          </a:prstGeom>
          <a:noFill/>
          <a:ln>
            <a:noFill/>
          </a:ln>
        </p:spPr>
        <p:txBody>
          <a:bodyPr wrap="square" lIns="0" tIns="0" rIns="0" bIns="0" rtlCol="0">
            <a:spAutoFit/>
          </a:bodyPr>
          <a:lstStyle/>
          <a:p>
            <a:pPr algn="ctr">
              <a:lnSpc>
                <a:spcPct val="150000"/>
              </a:lnSpc>
            </a:pPr>
            <a:r>
              <a:rPr lang="en-US" altLang="zh-CN" sz="1600" b="1" dirty="0">
                <a:solidFill>
                  <a:srgbClr val="004EA2"/>
                </a:solidFill>
                <a:latin typeface="微软雅黑" panose="020B0503020204020204" pitchFamily="34" charset="-122"/>
                <a:ea typeface="微软雅黑" panose="020B0503020204020204" pitchFamily="34" charset="-122"/>
              </a:rPr>
              <a:t>02</a:t>
            </a:r>
            <a:endParaRPr lang="en-US" altLang="zh-CN" sz="1600" b="1" dirty="0">
              <a:solidFill>
                <a:srgbClr val="004EA2"/>
              </a:solidFill>
              <a:latin typeface="微软雅黑" panose="020B0503020204020204" pitchFamily="34" charset="-122"/>
              <a:ea typeface="微软雅黑" panose="020B0503020204020204" pitchFamily="34" charset="-122"/>
            </a:endParaRPr>
          </a:p>
          <a:p>
            <a:pPr algn="just">
              <a:lnSpc>
                <a:spcPct val="150000"/>
              </a:lnSpc>
            </a:pPr>
            <a:r>
              <a:rPr lang="en-US" sz="1400" dirty="0">
                <a:solidFill>
                  <a:schemeClr val="tx1"/>
                </a:solidFill>
                <a:latin typeface="Times New Roman" panose="02020603050405020304" charset="0"/>
                <a:ea typeface="宋体" panose="02010600030101010101" pitchFamily="2" charset="-122"/>
                <a:cs typeface="Times New Roman" panose="02020603050405020304" charset="0"/>
              </a:rPr>
              <a:t>L</a:t>
            </a:r>
            <a:r>
              <a:rPr sz="1400" dirty="0">
                <a:solidFill>
                  <a:schemeClr val="tx1"/>
                </a:solidFill>
                <a:latin typeface="Times New Roman" panose="02020603050405020304" charset="0"/>
                <a:ea typeface="宋体" panose="02010600030101010101" pitchFamily="2" charset="-122"/>
                <a:cs typeface="Times New Roman" panose="02020603050405020304" charset="0"/>
              </a:rPr>
              <a:t>imitations</a:t>
            </a:r>
            <a:r>
              <a:rPr lang="en-US" sz="1400" dirty="0">
                <a:solidFill>
                  <a:schemeClr val="tx1"/>
                </a:solidFill>
                <a:latin typeface="Times New Roman" panose="02020603050405020304" charset="0"/>
                <a:ea typeface="宋体" panose="02010600030101010101" pitchFamily="2" charset="-122"/>
                <a:cs typeface="Times New Roman" panose="02020603050405020304" charset="0"/>
              </a:rPr>
              <a:t> </a:t>
            </a:r>
            <a:r>
              <a:rPr sz="1400" dirty="0">
                <a:solidFill>
                  <a:schemeClr val="tx1"/>
                </a:solidFill>
                <a:latin typeface="Times New Roman" panose="02020603050405020304" charset="0"/>
                <a:ea typeface="宋体" panose="02010600030101010101" pitchFamily="2" charset="-122"/>
                <a:cs typeface="Times New Roman" panose="02020603050405020304" charset="0"/>
              </a:rPr>
              <a:t>of existing studies：</a:t>
            </a:r>
            <a:endParaRPr sz="1400" dirty="0">
              <a:solidFill>
                <a:schemeClr val="tx1"/>
              </a:solidFill>
              <a:latin typeface="Times New Roman" panose="02020603050405020304" charset="0"/>
              <a:ea typeface="宋体" panose="02010600030101010101" pitchFamily="2" charset="-122"/>
              <a:cs typeface="Times New Roman" panose="02020603050405020304" charset="0"/>
            </a:endParaRPr>
          </a:p>
          <a:p>
            <a:pPr algn="just">
              <a:lnSpc>
                <a:spcPct val="150000"/>
              </a:lnSpc>
            </a:pPr>
            <a:r>
              <a:rPr lang="zh-CN" sz="1400" dirty="0">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sz="1400" dirty="0">
                <a:solidFill>
                  <a:schemeClr val="tx1"/>
                </a:solidFill>
                <a:latin typeface="Times New Roman" panose="02020603050405020304" charset="0"/>
                <a:ea typeface="宋体" panose="02010600030101010101" pitchFamily="2" charset="-122"/>
                <a:cs typeface="Times New Roman" panose="02020603050405020304" charset="0"/>
              </a:rPr>
              <a:t>1</a:t>
            </a:r>
            <a:r>
              <a:rPr lang="zh-CN" sz="1400" dirty="0">
                <a:solidFill>
                  <a:schemeClr val="tx1"/>
                </a:solidFill>
                <a:latin typeface="Times New Roman" panose="02020603050405020304" charset="0"/>
                <a:ea typeface="宋体" panose="02010600030101010101" pitchFamily="2" charset="-122"/>
                <a:cs typeface="Times New Roman" panose="02020603050405020304" charset="0"/>
              </a:rPr>
              <a:t>）</a:t>
            </a:r>
            <a:r>
              <a:rPr lang="en-US" sz="1400" dirty="0">
                <a:solidFill>
                  <a:schemeClr val="tx1"/>
                </a:solidFill>
                <a:latin typeface="Times New Roman" panose="02020603050405020304" charset="0"/>
                <a:ea typeface="宋体" panose="02010600030101010101" pitchFamily="2" charset="-122"/>
                <a:cs typeface="Times New Roman" panose="02020603050405020304" charset="0"/>
              </a:rPr>
              <a:t>O</a:t>
            </a:r>
            <a:r>
              <a:rPr sz="1400" dirty="0">
                <a:solidFill>
                  <a:schemeClr val="tx1"/>
                </a:solidFill>
                <a:latin typeface="Times New Roman" panose="02020603050405020304" charset="0"/>
                <a:ea typeface="宋体" panose="02010600030101010101" pitchFamily="2" charset="-122"/>
                <a:cs typeface="Times New Roman" panose="02020603050405020304" charset="0"/>
              </a:rPr>
              <a:t>nly using a single category or fewer prediction features cannot achieve ideal prediction results.</a:t>
            </a:r>
            <a:r>
              <a:rPr lang="zh-CN" sz="1400" dirty="0">
                <a:solidFill>
                  <a:schemeClr val="tx1"/>
                </a:solidFill>
                <a:latin typeface="Times New Roman" panose="02020603050405020304" charset="0"/>
                <a:ea typeface="宋体" panose="02010600030101010101" pitchFamily="2" charset="-122"/>
                <a:cs typeface="Times New Roman" panose="02020603050405020304" charset="0"/>
              </a:rPr>
              <a:t>；</a:t>
            </a:r>
            <a:endParaRPr sz="1400" dirty="0">
              <a:solidFill>
                <a:schemeClr val="tx1"/>
              </a:solidFill>
              <a:latin typeface="Times New Roman" panose="02020603050405020304" charset="0"/>
              <a:ea typeface="宋体" panose="02010600030101010101" pitchFamily="2" charset="-122"/>
              <a:cs typeface="Times New Roman" panose="02020603050405020304" charset="0"/>
            </a:endParaRPr>
          </a:p>
          <a:p>
            <a:pPr algn="just">
              <a:lnSpc>
                <a:spcPct val="150000"/>
              </a:lnSpc>
            </a:pPr>
            <a:r>
              <a:rPr lang="zh-CN" altLang="en-US" sz="1400" dirty="0">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sz="1400" dirty="0">
                <a:solidFill>
                  <a:schemeClr val="tx1"/>
                </a:solidFill>
                <a:latin typeface="Times New Roman" panose="02020603050405020304" charset="0"/>
                <a:ea typeface="宋体" panose="02010600030101010101" pitchFamily="2" charset="-122"/>
                <a:cs typeface="Times New Roman" panose="02020603050405020304" charset="0"/>
              </a:rPr>
              <a:t>2</a:t>
            </a:r>
            <a:r>
              <a:rPr lang="zh-CN" altLang="en-US" sz="1400" dirty="0">
                <a:solidFill>
                  <a:schemeClr val="tx1"/>
                </a:solidFill>
                <a:latin typeface="Times New Roman" panose="02020603050405020304" charset="0"/>
                <a:ea typeface="宋体" panose="02010600030101010101" pitchFamily="2" charset="-122"/>
                <a:cs typeface="Times New Roman" panose="02020603050405020304" charset="0"/>
              </a:rPr>
              <a:t>）</a:t>
            </a:r>
            <a:r>
              <a:rPr sz="1400" dirty="0">
                <a:solidFill>
                  <a:schemeClr val="tx1"/>
                </a:solidFill>
                <a:latin typeface="Times New Roman" panose="02020603050405020304" charset="0"/>
                <a:ea typeface="宋体" panose="02010600030101010101" pitchFamily="2" charset="-122"/>
                <a:cs typeface="Times New Roman" panose="02020603050405020304" charset="0"/>
              </a:rPr>
              <a:t> </a:t>
            </a:r>
            <a:r>
              <a:rPr lang="en-US" sz="1400" dirty="0">
                <a:solidFill>
                  <a:schemeClr val="tx1"/>
                </a:solidFill>
                <a:latin typeface="Times New Roman" panose="02020603050405020304" charset="0"/>
                <a:ea typeface="宋体" panose="02010600030101010101" pitchFamily="2" charset="-122"/>
                <a:cs typeface="Times New Roman" panose="02020603050405020304" charset="0"/>
              </a:rPr>
              <a:t>U</a:t>
            </a:r>
            <a:r>
              <a:rPr sz="1400" dirty="0">
                <a:solidFill>
                  <a:schemeClr val="tx1"/>
                </a:solidFill>
                <a:latin typeface="Times New Roman" panose="02020603050405020304" charset="0"/>
                <a:ea typeface="宋体" panose="02010600030101010101" pitchFamily="2" charset="-122"/>
                <a:cs typeface="Times New Roman" panose="02020603050405020304" charset="0"/>
              </a:rPr>
              <a:t>sing prediction features with higher dimensions will still face the problems of feature redundancy and irrelevance, which may lead to long model training time, dimensional disaster, model overfitting, and generalization decline.</a:t>
            </a:r>
            <a:endParaRPr sz="1400" dirty="0">
              <a:solidFill>
                <a:schemeClr val="tx1"/>
              </a:solidFill>
              <a:latin typeface="Times New Roman" panose="02020603050405020304" charset="0"/>
              <a:ea typeface="宋体" panose="02010600030101010101" pitchFamily="2" charset="-122"/>
              <a:cs typeface="Times New Roman" panose="02020603050405020304" charset="0"/>
            </a:endParaRPr>
          </a:p>
          <a:p>
            <a:pPr algn="just">
              <a:lnSpc>
                <a:spcPct val="150000"/>
              </a:lnSpc>
            </a:pPr>
            <a:endParaRPr sz="1400" dirty="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57" name="学论网-www.xuelun.me"/>
          <p:cNvSpPr txBox="1"/>
          <p:nvPr/>
        </p:nvSpPr>
        <p:spPr>
          <a:xfrm>
            <a:off x="6491605" y="3871595"/>
            <a:ext cx="5299075" cy="2631440"/>
          </a:xfrm>
          <a:prstGeom prst="rect">
            <a:avLst/>
          </a:prstGeom>
          <a:noFill/>
          <a:ln>
            <a:noFill/>
          </a:ln>
        </p:spPr>
        <p:txBody>
          <a:bodyPr wrap="square" lIns="0" tIns="0" rIns="0" bIns="0" rtlCol="0">
            <a:spAutoFit/>
          </a:bodyPr>
          <a:lstStyle/>
          <a:p>
            <a:pPr algn="ctr">
              <a:lnSpc>
                <a:spcPct val="150000"/>
              </a:lnSpc>
            </a:pPr>
            <a:r>
              <a:rPr lang="en-US" altLang="zh-CN" sz="1600" b="1" dirty="0">
                <a:solidFill>
                  <a:srgbClr val="004EA2"/>
                </a:solidFill>
                <a:latin typeface="微软雅黑" panose="020B0503020204020204" pitchFamily="34" charset="-122"/>
                <a:ea typeface="微软雅黑" panose="020B0503020204020204" pitchFamily="34" charset="-122"/>
              </a:rPr>
              <a:t>03</a:t>
            </a:r>
            <a:endParaRPr lang="en-US" altLang="zh-CN" sz="1600" b="1" dirty="0">
              <a:solidFill>
                <a:srgbClr val="004EA2"/>
              </a:solidFill>
              <a:latin typeface="微软雅黑" panose="020B0503020204020204" pitchFamily="34" charset="-122"/>
              <a:ea typeface="微软雅黑" panose="020B0503020204020204" pitchFamily="34" charset="-122"/>
            </a:endParaRPr>
          </a:p>
          <a:p>
            <a:pPr algn="just">
              <a:lnSpc>
                <a:spcPct val="150000"/>
              </a:lnSpc>
            </a:pPr>
            <a:r>
              <a:rPr sz="1400" dirty="0">
                <a:solidFill>
                  <a:schemeClr val="tx1"/>
                </a:solidFill>
                <a:latin typeface="Times New Roman" panose="02020603050405020304" charset="0"/>
                <a:ea typeface="宋体" panose="02010600030101010101" pitchFamily="2" charset="-122"/>
                <a:cs typeface="Times New Roman" panose="02020603050405020304" charset="0"/>
              </a:rPr>
              <a:t>In view of these problems and limitations, this paper</a:t>
            </a:r>
            <a:r>
              <a:rPr lang="en-US" sz="1400" dirty="0">
                <a:solidFill>
                  <a:schemeClr val="tx1"/>
                </a:solidFill>
                <a:latin typeface="Times New Roman" panose="02020603050405020304" charset="0"/>
                <a:ea typeface="宋体" panose="02010600030101010101" pitchFamily="2" charset="-122"/>
                <a:cs typeface="Times New Roman" panose="02020603050405020304" charset="0"/>
              </a:rPr>
              <a:t>:</a:t>
            </a:r>
            <a:endParaRPr lang="en-US" sz="1400" dirty="0">
              <a:solidFill>
                <a:schemeClr val="tx1"/>
              </a:solidFill>
              <a:latin typeface="Times New Roman" panose="02020603050405020304" charset="0"/>
              <a:ea typeface="宋体" panose="02010600030101010101" pitchFamily="2" charset="-122"/>
              <a:cs typeface="Times New Roman" panose="02020603050405020304" charset="0"/>
            </a:endParaRPr>
          </a:p>
          <a:p>
            <a:pPr algn="just">
              <a:lnSpc>
                <a:spcPct val="150000"/>
              </a:lnSpc>
            </a:pPr>
            <a:r>
              <a:rPr lang="zh-CN" sz="1400" dirty="0">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sz="1400" dirty="0">
                <a:solidFill>
                  <a:schemeClr val="tx1"/>
                </a:solidFill>
                <a:latin typeface="Times New Roman" panose="02020603050405020304" charset="0"/>
                <a:ea typeface="宋体" panose="02010600030101010101" pitchFamily="2" charset="-122"/>
                <a:cs typeface="Times New Roman" panose="02020603050405020304" charset="0"/>
              </a:rPr>
              <a:t>1</a:t>
            </a:r>
            <a:r>
              <a:rPr lang="zh-CN" sz="1400" dirty="0">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sz="1400" dirty="0">
                <a:solidFill>
                  <a:schemeClr val="tx1"/>
                </a:solidFill>
                <a:latin typeface="Times New Roman" panose="02020603050405020304" charset="0"/>
                <a:ea typeface="宋体" panose="02010600030101010101" pitchFamily="2" charset="-122"/>
                <a:cs typeface="Times New Roman" panose="02020603050405020304" charset="0"/>
              </a:rPr>
              <a:t>C</a:t>
            </a:r>
            <a:r>
              <a:rPr lang="zh-CN" sz="1400" dirty="0">
                <a:solidFill>
                  <a:schemeClr val="tx1"/>
                </a:solidFill>
                <a:latin typeface="Times New Roman" panose="02020603050405020304" charset="0"/>
                <a:ea typeface="宋体" panose="02010600030101010101" pitchFamily="2" charset="-122"/>
                <a:cs typeface="Times New Roman" panose="02020603050405020304" charset="0"/>
              </a:rPr>
              <a:t>onstruct an efficient prediction feature space from several aspects. </a:t>
            </a:r>
            <a:endParaRPr lang="zh-CN" sz="1400" dirty="0">
              <a:solidFill>
                <a:schemeClr val="tx1"/>
              </a:solidFill>
              <a:latin typeface="Times New Roman" panose="02020603050405020304" charset="0"/>
              <a:ea typeface="宋体" panose="02010600030101010101" pitchFamily="2" charset="-122"/>
              <a:cs typeface="Times New Roman" panose="02020603050405020304" charset="0"/>
            </a:endParaRPr>
          </a:p>
          <a:p>
            <a:pPr algn="just">
              <a:lnSpc>
                <a:spcPct val="150000"/>
              </a:lnSpc>
            </a:pPr>
            <a:r>
              <a:rPr lang="zh-CN" sz="1400" dirty="0">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sz="1400" dirty="0">
                <a:solidFill>
                  <a:schemeClr val="tx1"/>
                </a:solidFill>
                <a:latin typeface="Times New Roman" panose="02020603050405020304" charset="0"/>
                <a:ea typeface="宋体" panose="02010600030101010101" pitchFamily="2" charset="-122"/>
                <a:cs typeface="Times New Roman" panose="02020603050405020304" charset="0"/>
              </a:rPr>
              <a:t>2</a:t>
            </a:r>
            <a:r>
              <a:rPr lang="zh-CN" sz="1400" dirty="0">
                <a:solidFill>
                  <a:schemeClr val="tx1"/>
                </a:solidFill>
                <a:latin typeface="Times New Roman" panose="02020603050405020304" charset="0"/>
                <a:ea typeface="宋体" panose="02010600030101010101" pitchFamily="2" charset="-122"/>
                <a:cs typeface="Times New Roman" panose="02020603050405020304" charset="0"/>
              </a:rPr>
              <a:t>）</a:t>
            </a:r>
            <a:r>
              <a:rPr lang="en-US" sz="1400" dirty="0">
                <a:solidFill>
                  <a:schemeClr val="tx1"/>
                </a:solidFill>
                <a:latin typeface="Times New Roman" panose="02020603050405020304" charset="0"/>
                <a:ea typeface="宋体" panose="02010600030101010101" pitchFamily="2" charset="-122"/>
                <a:cs typeface="Times New Roman" panose="02020603050405020304" charset="0"/>
              </a:rPr>
              <a:t>B</a:t>
            </a:r>
            <a:r>
              <a:rPr sz="1400" dirty="0">
                <a:solidFill>
                  <a:schemeClr val="tx1"/>
                </a:solidFill>
                <a:latin typeface="Times New Roman" panose="02020603050405020304" charset="0"/>
                <a:ea typeface="宋体" panose="02010600030101010101" pitchFamily="2" charset="-122"/>
                <a:cs typeface="Times New Roman" panose="02020603050405020304" charset="0"/>
              </a:rPr>
              <a:t>ased on principal component analysis (PCA), feature selection and dimensionality reduction are performed on prediction features. Also, combined with BP neural network (BPNN), a highly cited paper recognition model (PCA-BPNN) is proposed based on the characteristics in the early publication stage. </a:t>
            </a:r>
            <a:endParaRPr sz="1400" dirty="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4" name="下箭头 3"/>
          <p:cNvSpPr/>
          <p:nvPr/>
        </p:nvSpPr>
        <p:spPr>
          <a:xfrm>
            <a:off x="3231515" y="3674110"/>
            <a:ext cx="243840" cy="372110"/>
          </a:xfrm>
          <a:prstGeom prst="downArrow">
            <a:avLst/>
          </a:prstGeom>
          <a:gradFill>
            <a:gsLst>
              <a:gs pos="0">
                <a:srgbClr val="007BD3"/>
              </a:gs>
              <a:gs pos="100000">
                <a:srgbClr val="034373"/>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下箭头 4"/>
          <p:cNvSpPr/>
          <p:nvPr/>
        </p:nvSpPr>
        <p:spPr>
          <a:xfrm>
            <a:off x="9036050" y="3616960"/>
            <a:ext cx="232410" cy="372110"/>
          </a:xfrm>
          <a:prstGeom prst="downArrow">
            <a:avLst/>
          </a:prstGeom>
          <a:gradFill>
            <a:gsLst>
              <a:gs pos="0">
                <a:srgbClr val="007BD3"/>
              </a:gs>
              <a:gs pos="100000">
                <a:srgbClr val="034373"/>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右箭头 6"/>
          <p:cNvSpPr/>
          <p:nvPr/>
        </p:nvSpPr>
        <p:spPr>
          <a:xfrm>
            <a:off x="5756910" y="4832350"/>
            <a:ext cx="699770" cy="254635"/>
          </a:xfrm>
          <a:prstGeom prst="rightArrow">
            <a:avLst/>
          </a:prstGeom>
          <a:gradFill>
            <a:gsLst>
              <a:gs pos="0">
                <a:srgbClr val="007BD3"/>
              </a:gs>
              <a:gs pos="100000">
                <a:srgbClr val="034373"/>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726440" y="2044700"/>
            <a:ext cx="10570210" cy="4140200"/>
          </a:xfrm>
          <a:prstGeom prst="rect">
            <a:avLst/>
          </a:prstGeom>
          <a:noFill/>
          <a:ln w="19050">
            <a:solidFill>
              <a:srgbClr val="004EA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 name="矩形 22"/>
          <p:cNvSpPr/>
          <p:nvPr/>
        </p:nvSpPr>
        <p:spPr>
          <a:xfrm>
            <a:off x="726440" y="2131060"/>
            <a:ext cx="10328910" cy="3876675"/>
          </a:xfrm>
          <a:prstGeom prst="rect">
            <a:avLst/>
          </a:prstGeom>
        </p:spPr>
        <p:txBody>
          <a:bodyPr wrap="square">
            <a:spAutoFit/>
          </a:bodyPr>
          <a:lstStyle/>
          <a:p>
            <a:pPr algn="just">
              <a:lnSpc>
                <a:spcPct val="150000"/>
              </a:lnSpc>
            </a:pP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Times New Roman" panose="02020603050405020304" charset="0"/>
                <a:ea typeface="微软雅黑" panose="020B0503020204020204" pitchFamily="34" charset="-122"/>
                <a:cs typeface="Times New Roman" panose="02020603050405020304" charset="0"/>
              </a:rPr>
              <a:t> </a:t>
            </a:r>
            <a:r>
              <a:rPr lang="zh-CN" altLang="en-US" dirty="0">
                <a:latin typeface="Times New Roman" panose="02020603050405020304" charset="0"/>
                <a:ea typeface="微软雅黑" panose="020B0503020204020204" pitchFamily="34" charset="-122"/>
                <a:cs typeface="Times New Roman" panose="02020603050405020304" charset="0"/>
              </a:rPr>
              <a:t>This paper defines the prediction of paper influence as </a:t>
            </a:r>
            <a:r>
              <a:rPr lang="zh-CN" altLang="en-US" dirty="0">
                <a:solidFill>
                  <a:srgbClr val="FF0000"/>
                </a:solidFill>
                <a:latin typeface="Times New Roman" panose="02020603050405020304" charset="0"/>
                <a:ea typeface="微软雅黑" panose="020B0503020204020204" pitchFamily="34" charset="-122"/>
                <a:cs typeface="Times New Roman" panose="02020603050405020304" charset="0"/>
              </a:rPr>
              <a:t>a classification prediction problem</a:t>
            </a:r>
            <a:r>
              <a:rPr lang="zh-CN" altLang="en-US" dirty="0">
                <a:latin typeface="Times New Roman" panose="02020603050405020304" charset="0"/>
                <a:ea typeface="微软雅黑" panose="020B0503020204020204" pitchFamily="34" charset="-122"/>
                <a:cs typeface="Times New Roman" panose="02020603050405020304" charset="0"/>
              </a:rPr>
              <a:t>. A classification model is then constructed by analyzing and collecting characteristic factors related to the citation frequency of papers to </a:t>
            </a:r>
            <a:r>
              <a:rPr lang="zh-CN" altLang="en-US" dirty="0">
                <a:solidFill>
                  <a:srgbClr val="FF0000"/>
                </a:solidFill>
                <a:latin typeface="Times New Roman" panose="02020603050405020304" charset="0"/>
                <a:ea typeface="微软雅黑" panose="020B0503020204020204" pitchFamily="34" charset="-122"/>
                <a:cs typeface="Times New Roman" panose="02020603050405020304" charset="0"/>
              </a:rPr>
              <a:t>identify high-level papers in the early stage of publication</a:t>
            </a:r>
            <a:r>
              <a:rPr lang="zh-CN" altLang="en-US" dirty="0">
                <a:latin typeface="Times New Roman" panose="02020603050405020304" charset="0"/>
                <a:ea typeface="微软雅黑" panose="020B0503020204020204" pitchFamily="34" charset="-122"/>
                <a:cs typeface="Times New Roman" panose="02020603050405020304" charset="0"/>
              </a:rPr>
              <a:t>.</a:t>
            </a:r>
            <a:endParaRPr lang="zh-CN" altLang="en-US" dirty="0">
              <a:latin typeface="Times New Roman" panose="02020603050405020304" charset="0"/>
              <a:ea typeface="微软雅黑" panose="020B0503020204020204" pitchFamily="34" charset="-122"/>
              <a:cs typeface="Times New Roman" panose="02020603050405020304" charset="0"/>
            </a:endParaRPr>
          </a:p>
          <a:p>
            <a:pPr algn="just">
              <a:lnSpc>
                <a:spcPct val="150000"/>
              </a:lnSpc>
            </a:pPr>
            <a:r>
              <a:rPr lang="en-US" altLang="zh-CN" dirty="0">
                <a:latin typeface="Times New Roman" panose="02020603050405020304" charset="0"/>
                <a:ea typeface="微软雅黑" panose="020B0503020204020204" pitchFamily="34" charset="-122"/>
                <a:cs typeface="Times New Roman" panose="02020603050405020304" charset="0"/>
              </a:rPr>
              <a:t>      </a:t>
            </a:r>
            <a:r>
              <a:rPr lang="zh-CN" altLang="en-US" dirty="0">
                <a:latin typeface="Times New Roman" panose="02020603050405020304" charset="0"/>
                <a:ea typeface="微软雅黑" panose="020B0503020204020204" pitchFamily="34" charset="-122"/>
                <a:cs typeface="Times New Roman" panose="02020603050405020304" charset="0"/>
              </a:rPr>
              <a:t>Since the citation frequency of a paper five years after publication is a crucial reflection to indicate the quality of papers, existing studies on paper influence the prediction mostly choose to use </a:t>
            </a:r>
            <a:r>
              <a:rPr lang="zh-CN" altLang="en-US" dirty="0">
                <a:solidFill>
                  <a:srgbClr val="FF0000"/>
                </a:solidFill>
                <a:latin typeface="Times New Roman" panose="02020603050405020304" charset="0"/>
                <a:ea typeface="微软雅黑" panose="020B0503020204020204" pitchFamily="34" charset="-122"/>
                <a:cs typeface="Times New Roman" panose="02020603050405020304" charset="0"/>
              </a:rPr>
              <a:t>a five-year citation window</a:t>
            </a:r>
            <a:r>
              <a:rPr lang="zh-CN" altLang="en-US" dirty="0">
                <a:latin typeface="Times New Roman" panose="02020603050405020304" charset="0"/>
                <a:ea typeface="微软雅黑" panose="020B0503020204020204" pitchFamily="34" charset="-122"/>
                <a:cs typeface="Times New Roman" panose="02020603050405020304" charset="0"/>
              </a:rPr>
              <a:t> to measure and predict the quality and impact of papers</a:t>
            </a:r>
            <a:r>
              <a:rPr lang="en-US" altLang="zh-CN" dirty="0">
                <a:latin typeface="Times New Roman" panose="02020603050405020304" charset="0"/>
                <a:ea typeface="微软雅黑" panose="020B0503020204020204" pitchFamily="34" charset="-122"/>
                <a:cs typeface="Times New Roman" panose="02020603050405020304" charset="0"/>
              </a:rPr>
              <a:t>.</a:t>
            </a:r>
            <a:endParaRPr lang="en-US" altLang="zh-CN" dirty="0">
              <a:latin typeface="Times New Roman" panose="02020603050405020304" charset="0"/>
              <a:ea typeface="微软雅黑" panose="020B0503020204020204" pitchFamily="34" charset="-122"/>
              <a:cs typeface="Times New Roman" panose="02020603050405020304" charset="0"/>
            </a:endParaRPr>
          </a:p>
          <a:p>
            <a:pPr algn="just">
              <a:lnSpc>
                <a:spcPct val="150000"/>
              </a:lnSpc>
            </a:pPr>
            <a:r>
              <a:rPr lang="en-US" altLang="zh-CN" dirty="0">
                <a:latin typeface="Times New Roman" panose="02020603050405020304" charset="0"/>
                <a:ea typeface="微软雅黑" panose="020B0503020204020204" pitchFamily="34" charset="-122"/>
                <a:cs typeface="Times New Roman" panose="02020603050405020304" charset="0"/>
              </a:rPr>
              <a:t>     Meanwhile, this paper defines highly cited papers based on the “</a:t>
            </a:r>
            <a:r>
              <a:rPr lang="en-US" altLang="zh-CN" dirty="0">
                <a:solidFill>
                  <a:srgbClr val="FF0000"/>
                </a:solidFill>
                <a:latin typeface="Times New Roman" panose="02020603050405020304" charset="0"/>
                <a:ea typeface="微软雅黑" panose="020B0503020204020204" pitchFamily="34" charset="-122"/>
                <a:cs typeface="Times New Roman" panose="02020603050405020304" charset="0"/>
              </a:rPr>
              <a:t>Pareto principle</a:t>
            </a:r>
            <a:r>
              <a:rPr lang="en-US" altLang="zh-CN" dirty="0">
                <a:latin typeface="Times New Roman" panose="02020603050405020304" charset="0"/>
                <a:ea typeface="微软雅黑" panose="020B0503020204020204" pitchFamily="34" charset="-122"/>
                <a:cs typeface="Times New Roman" panose="02020603050405020304" charset="0"/>
              </a:rPr>
              <a:t>,” e.g.,</a:t>
            </a:r>
            <a:r>
              <a:rPr lang="en-US" altLang="zh-CN" dirty="0">
                <a:solidFill>
                  <a:srgbClr val="FF0000"/>
                </a:solidFill>
                <a:latin typeface="Times New Roman" panose="02020603050405020304" charset="0"/>
                <a:ea typeface="微软雅黑" panose="020B0503020204020204" pitchFamily="34" charset="-122"/>
                <a:cs typeface="Times New Roman" panose="02020603050405020304" charset="0"/>
              </a:rPr>
              <a:t> papers with a cumulative citation frequency of 80% (in this paper, papers with a citation frequency of more than 5) are defined as highly cited papers.</a:t>
            </a:r>
            <a:endParaRPr lang="en-US" altLang="zh-CN" dirty="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45" name="TextBox 6"/>
          <p:cNvSpPr txBox="1"/>
          <p:nvPr/>
        </p:nvSpPr>
        <p:spPr>
          <a:xfrm>
            <a:off x="534670" y="1050290"/>
            <a:ext cx="5311140" cy="587375"/>
          </a:xfrm>
          <a:prstGeom prst="rect">
            <a:avLst/>
          </a:prstGeom>
          <a:noFill/>
        </p:spPr>
        <p:txBody>
          <a:bodyPr wrap="square" lIns="0" tIns="48000" rIns="0" bIns="48000" rtlCol="0">
            <a:spAutoFit/>
          </a:bodyPr>
          <a:lstStyle/>
          <a:p>
            <a:r>
              <a:rPr lang="en-US" altLang="zh-CN" sz="3200" b="1" dirty="0">
                <a:solidFill>
                  <a:srgbClr val="004EA2"/>
                </a:solidFill>
                <a:latin typeface="微软雅黑" panose="020B0503020204020204" pitchFamily="34" charset="-122"/>
                <a:ea typeface="微软雅黑" panose="020B0503020204020204" pitchFamily="34" charset="-122"/>
              </a:rPr>
              <a:t>1.2 </a:t>
            </a:r>
            <a:r>
              <a:rPr lang="zh-CN" altLang="en-US" sz="3200" b="1" dirty="0">
                <a:solidFill>
                  <a:srgbClr val="004EA2"/>
                </a:solidFill>
                <a:latin typeface="微软雅黑" panose="020B0503020204020204" pitchFamily="34" charset="-122"/>
                <a:ea typeface="微软雅黑" panose="020B0503020204020204" pitchFamily="34" charset="-122"/>
              </a:rPr>
              <a:t>Problem Definition</a:t>
            </a:r>
            <a:endParaRPr lang="zh-CN" altLang="en-US" sz="3200" b="1" dirty="0">
              <a:solidFill>
                <a:srgbClr val="004EA2"/>
              </a:solidFill>
              <a:latin typeface="微软雅黑" panose="020B0503020204020204" pitchFamily="34" charset="-122"/>
              <a:ea typeface="微软雅黑" panose="020B0503020204020204" pitchFamily="34" charset="-122"/>
            </a:endParaRPr>
          </a:p>
        </p:txBody>
      </p:sp>
      <p:sp>
        <p:nvSpPr>
          <p:cNvPr id="22"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grpSp>
        <p:nvGrpSpPr>
          <p:cNvPr id="10" name="组合 9"/>
          <p:cNvGrpSpPr/>
          <p:nvPr/>
        </p:nvGrpSpPr>
        <p:grpSpPr>
          <a:xfrm>
            <a:off x="726440" y="14605"/>
            <a:ext cx="9276715" cy="791210"/>
            <a:chOff x="1144" y="19"/>
            <a:chExt cx="14609" cy="1246"/>
          </a:xfrm>
        </p:grpSpPr>
        <p:cxnSp>
          <p:nvCxnSpPr>
            <p:cNvPr id="14" name="直接连接符 13"/>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5089"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solidFill>
                  <a:schemeClr val="bg1"/>
                </a:solidFill>
              </a:endParaRPr>
            </a:p>
          </p:txBody>
        </p:sp>
        <p:cxnSp>
          <p:nvCxnSpPr>
            <p:cNvPr id="16" name="直接连接符 15"/>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6"/>
            <p:cNvSpPr txBox="1"/>
            <p:nvPr/>
          </p:nvSpPr>
          <p:spPr>
            <a:xfrm>
              <a:off x="5314" y="57"/>
              <a:ext cx="2117" cy="1167"/>
            </a:xfrm>
            <a:prstGeom prst="rect">
              <a:avLst/>
            </a:prstGeom>
            <a:noFill/>
          </p:spPr>
          <p:txBody>
            <a:bodyPr wrap="square" lIns="0" tIns="48000" rIns="0" bIns="48000" rtlCol="0">
              <a:spAutoFit/>
            </a:bodyPr>
            <a:p>
              <a:pPr algn="ctr"/>
              <a:r>
                <a:rPr sz="1400" b="1" dirty="0">
                  <a:solidFill>
                    <a:schemeClr val="bg1">
                      <a:lumMod val="95000"/>
                    </a:schemeClr>
                  </a:solidFill>
                  <a:latin typeface="Times New Roman" panose="02020603050405020304" charset="0"/>
                  <a:cs typeface="Times New Roman" panose="02020603050405020304" charset="0"/>
                  <a:sym typeface="+mn-ea"/>
                </a:rPr>
                <a:t>Research background and </a:t>
              </a:r>
              <a:r>
                <a:rPr lang="zh-CN" altLang="en-US" sz="1400" b="1" dirty="0">
                  <a:solidFill>
                    <a:schemeClr val="bg1">
                      <a:lumMod val="95000"/>
                    </a:schemeClr>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chemeClr val="bg1">
                    <a:lumMod val="95000"/>
                  </a:schemeClr>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8" name="TextBox 7"/>
            <p:cNvSpPr txBox="1"/>
            <p:nvPr/>
          </p:nvSpPr>
          <p:spPr>
            <a:xfrm>
              <a:off x="8043" y="226"/>
              <a:ext cx="2117" cy="828"/>
            </a:xfrm>
            <a:prstGeom prst="rect">
              <a:avLst/>
            </a:prstGeom>
            <a:noFill/>
          </p:spPr>
          <p:txBody>
            <a:bodyPr wrap="square" lIns="0" tIns="48000" rIns="0" bIns="48000" rtlCol="0">
              <a:spAutoFit/>
            </a:bodyPr>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19" name="TextBox 9"/>
            <p:cNvSpPr txBox="1"/>
            <p:nvPr/>
          </p:nvSpPr>
          <p:spPr>
            <a:xfrm>
              <a:off x="10699" y="266"/>
              <a:ext cx="2117" cy="828"/>
            </a:xfrm>
            <a:prstGeom prst="rect">
              <a:avLst/>
            </a:prstGeom>
            <a:noFill/>
          </p:spPr>
          <p:txBody>
            <a:bodyPr wrap="square" lIns="0" tIns="48000" rIns="0" bIns="48000" rtlCol="0">
              <a:spAutoFit/>
            </a:bodyPr>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1" name="TextBox 10"/>
            <p:cNvSpPr txBox="1"/>
            <p:nvPr/>
          </p:nvSpPr>
          <p:spPr>
            <a:xfrm>
              <a:off x="13356" y="436"/>
              <a:ext cx="2117" cy="489"/>
            </a:xfrm>
            <a:prstGeom prst="rect">
              <a:avLst/>
            </a:prstGeom>
            <a:noFill/>
          </p:spPr>
          <p:txBody>
            <a:bodyPr wrap="square" lIns="0" tIns="48000" rIns="0" bIns="48000" rtlCol="0">
              <a:spAutoFit/>
            </a:bodyPr>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2" name="直接连接符 31"/>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rot="5400000">
            <a:off x="4227759" y="-4227756"/>
            <a:ext cx="3736490" cy="12192002"/>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1300" y="3044202"/>
            <a:ext cx="1549400" cy="1378900"/>
            <a:chOff x="5127859" y="2518592"/>
            <a:chExt cx="1936282" cy="1723208"/>
          </a:xfrm>
        </p:grpSpPr>
        <p:sp>
          <p:nvSpPr>
            <p:cNvPr id="6" name="任意多边形 5"/>
            <p:cNvSpPr/>
            <p:nvPr/>
          </p:nvSpPr>
          <p:spPr>
            <a:xfrm>
              <a:off x="5127859" y="2518592"/>
              <a:ext cx="1936282" cy="1723208"/>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sp>
          <p:nvSpPr>
            <p:cNvPr id="7" name="任意多边形 6"/>
            <p:cNvSpPr/>
            <p:nvPr/>
          </p:nvSpPr>
          <p:spPr>
            <a:xfrm>
              <a:off x="5257193" y="2633694"/>
              <a:ext cx="1677614" cy="1493004"/>
            </a:xfrm>
            <a:custGeom>
              <a:avLst/>
              <a:gdLst>
                <a:gd name="connsiteX0" fmla="*/ 576168 w 1961391"/>
                <a:gd name="connsiteY0" fmla="*/ 0 h 1745551"/>
                <a:gd name="connsiteX1" fmla="*/ 863600 w 1961391"/>
                <a:gd name="connsiteY1" fmla="*/ 0 h 1745551"/>
                <a:gd name="connsiteX2" fmla="*/ 1097791 w 1961391"/>
                <a:gd name="connsiteY2" fmla="*/ 0 h 1745551"/>
                <a:gd name="connsiteX3" fmla="*/ 1385223 w 1961391"/>
                <a:gd name="connsiteY3" fmla="*/ 0 h 1745551"/>
                <a:gd name="connsiteX4" fmla="*/ 1539918 w 1961391"/>
                <a:gd name="connsiteY4" fmla="*/ 88854 h 1745551"/>
                <a:gd name="connsiteX5" fmla="*/ 1940980 w 1961391"/>
                <a:gd name="connsiteY5" fmla="*/ 783921 h 1745551"/>
                <a:gd name="connsiteX6" fmla="*/ 1961391 w 1961391"/>
                <a:gd name="connsiteY6" fmla="*/ 872775 h 1745551"/>
                <a:gd name="connsiteX7" fmla="*/ 1940980 w 1961391"/>
                <a:gd name="connsiteY7" fmla="*/ 961629 h 1745551"/>
                <a:gd name="connsiteX8" fmla="*/ 1539918 w 1961391"/>
                <a:gd name="connsiteY8" fmla="*/ 1656697 h 1745551"/>
                <a:gd name="connsiteX9" fmla="*/ 1385223 w 1961391"/>
                <a:gd name="connsiteY9" fmla="*/ 1745551 h 1745551"/>
                <a:gd name="connsiteX10" fmla="*/ 1120460 w 1961391"/>
                <a:gd name="connsiteY10" fmla="*/ 1745551 h 1745551"/>
                <a:gd name="connsiteX11" fmla="*/ 1097791 w 1961391"/>
                <a:gd name="connsiteY11" fmla="*/ 1745551 h 1745551"/>
                <a:gd name="connsiteX12" fmla="*/ 1039896 w 1961391"/>
                <a:gd name="connsiteY12" fmla="*/ 1745551 h 1745551"/>
                <a:gd name="connsiteX13" fmla="*/ 1013340 w 1961391"/>
                <a:gd name="connsiteY13" fmla="*/ 1745551 h 1745551"/>
                <a:gd name="connsiteX14" fmla="*/ 948051 w 1961391"/>
                <a:gd name="connsiteY14" fmla="*/ 1745551 h 1745551"/>
                <a:gd name="connsiteX15" fmla="*/ 921495 w 1961391"/>
                <a:gd name="connsiteY15" fmla="*/ 1745551 h 1745551"/>
                <a:gd name="connsiteX16" fmla="*/ 863600 w 1961391"/>
                <a:gd name="connsiteY16" fmla="*/ 1745551 h 1745551"/>
                <a:gd name="connsiteX17" fmla="*/ 840931 w 1961391"/>
                <a:gd name="connsiteY17" fmla="*/ 1745551 h 1745551"/>
                <a:gd name="connsiteX18" fmla="*/ 576168 w 1961391"/>
                <a:gd name="connsiteY18" fmla="*/ 1745551 h 1745551"/>
                <a:gd name="connsiteX19" fmla="*/ 421473 w 1961391"/>
                <a:gd name="connsiteY19" fmla="*/ 1656697 h 1745551"/>
                <a:gd name="connsiteX20" fmla="*/ 20411 w 1961391"/>
                <a:gd name="connsiteY20" fmla="*/ 961629 h 1745551"/>
                <a:gd name="connsiteX21" fmla="*/ 0 w 1961391"/>
                <a:gd name="connsiteY21" fmla="*/ 872775 h 1745551"/>
                <a:gd name="connsiteX22" fmla="*/ 20411 w 1961391"/>
                <a:gd name="connsiteY22" fmla="*/ 783921 h 1745551"/>
                <a:gd name="connsiteX23" fmla="*/ 421473 w 1961391"/>
                <a:gd name="connsiteY23" fmla="*/ 88854 h 1745551"/>
                <a:gd name="connsiteX24" fmla="*/ 576168 w 1961391"/>
                <a:gd name="connsiteY24" fmla="*/ 0 h 17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61391" h="1745551">
                  <a:moveTo>
                    <a:pt x="576168" y="0"/>
                  </a:moveTo>
                  <a:lnTo>
                    <a:pt x="863600" y="0"/>
                  </a:lnTo>
                  <a:lnTo>
                    <a:pt x="1097791" y="0"/>
                  </a:lnTo>
                  <a:lnTo>
                    <a:pt x="1385223" y="0"/>
                  </a:lnTo>
                  <a:cubicBezTo>
                    <a:pt x="1441086" y="0"/>
                    <a:pt x="1511271" y="40128"/>
                    <a:pt x="1539918" y="88854"/>
                  </a:cubicBezTo>
                  <a:cubicBezTo>
                    <a:pt x="1940980" y="783921"/>
                    <a:pt x="1940980" y="783921"/>
                    <a:pt x="1940980" y="783921"/>
                  </a:cubicBezTo>
                  <a:cubicBezTo>
                    <a:pt x="1954587" y="808285"/>
                    <a:pt x="1961391" y="840530"/>
                    <a:pt x="1961391" y="872775"/>
                  </a:cubicBezTo>
                  <a:cubicBezTo>
                    <a:pt x="1961391" y="905021"/>
                    <a:pt x="1954587" y="937267"/>
                    <a:pt x="1940980" y="961629"/>
                  </a:cubicBezTo>
                  <a:cubicBezTo>
                    <a:pt x="1539918" y="1656697"/>
                    <a:pt x="1539918" y="1656697"/>
                    <a:pt x="1539918" y="1656697"/>
                  </a:cubicBezTo>
                  <a:cubicBezTo>
                    <a:pt x="1511271" y="1705424"/>
                    <a:pt x="1441086" y="1745551"/>
                    <a:pt x="1385223" y="1745551"/>
                  </a:cubicBezTo>
                  <a:cubicBezTo>
                    <a:pt x="1284958" y="1745551"/>
                    <a:pt x="1197225" y="1745551"/>
                    <a:pt x="1120460" y="1745551"/>
                  </a:cubicBezTo>
                  <a:lnTo>
                    <a:pt x="1097791" y="1745551"/>
                  </a:lnTo>
                  <a:lnTo>
                    <a:pt x="1039896" y="1745551"/>
                  </a:lnTo>
                  <a:lnTo>
                    <a:pt x="1013340" y="1745551"/>
                  </a:lnTo>
                  <a:lnTo>
                    <a:pt x="948051" y="1745551"/>
                  </a:lnTo>
                  <a:lnTo>
                    <a:pt x="921495" y="1745551"/>
                  </a:lnTo>
                  <a:lnTo>
                    <a:pt x="863600" y="1745551"/>
                  </a:lnTo>
                  <a:lnTo>
                    <a:pt x="840931" y="1745551"/>
                  </a:lnTo>
                  <a:cubicBezTo>
                    <a:pt x="764166" y="1745551"/>
                    <a:pt x="676433" y="1745551"/>
                    <a:pt x="576168" y="1745551"/>
                  </a:cubicBezTo>
                  <a:cubicBezTo>
                    <a:pt x="520305" y="1745551"/>
                    <a:pt x="450120" y="1705424"/>
                    <a:pt x="421473" y="1656697"/>
                  </a:cubicBezTo>
                  <a:cubicBezTo>
                    <a:pt x="421473" y="1656697"/>
                    <a:pt x="421473" y="1656697"/>
                    <a:pt x="20411" y="961629"/>
                  </a:cubicBezTo>
                  <a:cubicBezTo>
                    <a:pt x="6804" y="937267"/>
                    <a:pt x="0" y="905021"/>
                    <a:pt x="0" y="872775"/>
                  </a:cubicBezTo>
                  <a:cubicBezTo>
                    <a:pt x="0" y="840530"/>
                    <a:pt x="6804" y="808285"/>
                    <a:pt x="20411" y="783921"/>
                  </a:cubicBezTo>
                  <a:cubicBezTo>
                    <a:pt x="20411" y="783921"/>
                    <a:pt x="20411" y="783921"/>
                    <a:pt x="421473" y="88854"/>
                  </a:cubicBezTo>
                  <a:cubicBezTo>
                    <a:pt x="450120" y="40128"/>
                    <a:pt x="520305" y="0"/>
                    <a:pt x="576168" y="0"/>
                  </a:cubicBezTo>
                  <a:close/>
                </a:path>
              </a:pathLst>
            </a:cu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590"/>
            </a:p>
          </p:txBody>
        </p:sp>
      </p:grpSp>
      <p:sp>
        <p:nvSpPr>
          <p:cNvPr id="8" name="文本框 7"/>
          <p:cNvSpPr txBox="1"/>
          <p:nvPr/>
        </p:nvSpPr>
        <p:spPr>
          <a:xfrm>
            <a:off x="5491220" y="3502820"/>
            <a:ext cx="1100879" cy="461665"/>
          </a:xfrm>
          <a:prstGeom prst="rect">
            <a:avLst/>
          </a:prstGeom>
          <a:noFill/>
        </p:spPr>
        <p:txBody>
          <a:bodyPr wrap="non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Part.2</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66253" y="944304"/>
            <a:ext cx="5498346" cy="1413287"/>
          </a:xfrm>
          <a:prstGeom prst="rect">
            <a:avLst/>
          </a:prstGeom>
        </p:spPr>
      </p:pic>
      <p:sp>
        <p:nvSpPr>
          <p:cNvPr id="2" name="文本框 1"/>
          <p:cNvSpPr txBox="1"/>
          <p:nvPr/>
        </p:nvSpPr>
        <p:spPr>
          <a:xfrm>
            <a:off x="3204845" y="4728845"/>
            <a:ext cx="5821045" cy="706755"/>
          </a:xfrm>
          <a:prstGeom prst="rect">
            <a:avLst/>
          </a:prstGeom>
          <a:noFill/>
          <a:ln>
            <a:noFill/>
          </a:ln>
        </p:spPr>
        <p:txBody>
          <a:bodyPr wrap="square" rtlCol="0">
            <a:spAutoFit/>
          </a:bodyPr>
          <a:p>
            <a:pPr algn="ctr"/>
            <a:r>
              <a:rPr sz="4000" b="1" dirty="0">
                <a:solidFill>
                  <a:schemeClr val="tx1"/>
                </a:solidFill>
                <a:latin typeface="Times New Roman" panose="02020603050405020304" charset="0"/>
                <a:cs typeface="Times New Roman" panose="02020603050405020304" charset="0"/>
                <a:sym typeface="+mn-ea"/>
              </a:rPr>
              <a:t>Data and Methods</a:t>
            </a:r>
            <a:endParaRPr lang="zh-CN" altLang="en-US" sz="4000" b="1" spc="600" dirty="0">
              <a:solidFill>
                <a:schemeClr val="tx1"/>
              </a:solidFill>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6"/>
          <p:cNvSpPr txBox="1"/>
          <p:nvPr/>
        </p:nvSpPr>
        <p:spPr>
          <a:xfrm>
            <a:off x="582930" y="1143000"/>
            <a:ext cx="7279005" cy="587375"/>
          </a:xfrm>
          <a:prstGeom prst="rect">
            <a:avLst/>
          </a:prstGeom>
          <a:noFill/>
        </p:spPr>
        <p:txBody>
          <a:bodyPr wrap="square" lIns="0" tIns="48000" rIns="0" bIns="48000" rtlCol="0">
            <a:spAutoFit/>
          </a:bodyPr>
          <a:lstStyle/>
          <a:p>
            <a:r>
              <a:rPr lang="en-US" altLang="zh-CN" sz="3200" b="1" dirty="0">
                <a:solidFill>
                  <a:srgbClr val="004EA2"/>
                </a:solidFill>
                <a:latin typeface="Times New Roman" panose="02020603050405020304" charset="0"/>
                <a:ea typeface="微软雅黑" panose="020B0503020204020204" pitchFamily="34" charset="-122"/>
                <a:cs typeface="Times New Roman" panose="02020603050405020304" charset="0"/>
              </a:rPr>
              <a:t>2.1 </a:t>
            </a:r>
            <a:r>
              <a:rPr lang="zh-CN" altLang="en-US" sz="3200" b="1" dirty="0">
                <a:solidFill>
                  <a:srgbClr val="004EA2"/>
                </a:solidFill>
                <a:latin typeface="Times New Roman" panose="02020603050405020304" charset="0"/>
                <a:ea typeface="微软雅黑" panose="020B0503020204020204" pitchFamily="34" charset="-122"/>
                <a:cs typeface="Times New Roman" panose="02020603050405020304" charset="0"/>
              </a:rPr>
              <a:t>Data Sources and Analysis</a:t>
            </a:r>
            <a:endParaRPr lang="zh-CN" altLang="en-US" sz="3200" b="1" dirty="0">
              <a:solidFill>
                <a:srgbClr val="004EA2"/>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0" name="矩形 19"/>
          <p:cNvSpPr/>
          <p:nvPr/>
        </p:nvSpPr>
        <p:spPr>
          <a:xfrm>
            <a:off x="726440" y="2044700"/>
            <a:ext cx="4707255" cy="4297045"/>
          </a:xfrm>
          <a:prstGeom prst="rect">
            <a:avLst/>
          </a:prstGeom>
          <a:noFill/>
          <a:ln w="19050">
            <a:solidFill>
              <a:srgbClr val="004EA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4" name="矩形 23"/>
          <p:cNvSpPr/>
          <p:nvPr/>
        </p:nvSpPr>
        <p:spPr>
          <a:xfrm>
            <a:off x="726440" y="2085975"/>
            <a:ext cx="4643120" cy="4431030"/>
          </a:xfrm>
          <a:prstGeom prst="rect">
            <a:avLst/>
          </a:prstGeom>
        </p:spPr>
        <p:txBody>
          <a:bodyPr wrap="square">
            <a:spAutoFit/>
          </a:bodyPr>
          <a:p>
            <a:pPr algn="just">
              <a:lnSpc>
                <a:spcPct val="150000"/>
              </a:lnSpc>
            </a:pP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      </a:t>
            </a:r>
            <a:r>
              <a:rPr sz="1400" dirty="0">
                <a:solidFill>
                  <a:srgbClr val="FF0000"/>
                </a:solidFill>
                <a:latin typeface="Times New Roman" panose="02020603050405020304" charset="0"/>
                <a:ea typeface="微软雅黑" panose="020B0503020204020204" pitchFamily="34" charset="-122"/>
                <a:cs typeface="Times New Roman" panose="02020603050405020304" charset="0"/>
              </a:rPr>
              <a:t>The basic data used in this paper are 1025 articles published in 20 journals under Information Science and Library Science in JCR in 2007.</a:t>
            </a:r>
            <a:r>
              <a:rPr sz="1400" dirty="0">
                <a:latin typeface="Times New Roman" panose="02020603050405020304" charset="0"/>
                <a:ea typeface="微软雅黑" panose="020B0503020204020204" pitchFamily="34" charset="-122"/>
                <a:cs typeface="Times New Roman" panose="02020603050405020304" charset="0"/>
              </a:rPr>
              <a:t> </a:t>
            </a:r>
            <a:endParaRPr sz="1400" dirty="0">
              <a:latin typeface="Times New Roman" panose="02020603050405020304" charset="0"/>
              <a:ea typeface="微软雅黑" panose="020B0503020204020204" pitchFamily="34" charset="-122"/>
              <a:cs typeface="Times New Roman" panose="02020603050405020304" charset="0"/>
            </a:endParaRPr>
          </a:p>
          <a:p>
            <a:pPr algn="just">
              <a:lnSpc>
                <a:spcPct val="150000"/>
              </a:lnSpc>
            </a:pPr>
            <a:r>
              <a:rPr lang="en-US" sz="1400" dirty="0">
                <a:latin typeface="Times New Roman" panose="02020603050405020304" charset="0"/>
                <a:ea typeface="微软雅黑" panose="020B0503020204020204" pitchFamily="34" charset="-122"/>
                <a:cs typeface="Times New Roman" panose="02020603050405020304" charset="0"/>
                <a:sym typeface="+mn-ea"/>
              </a:rPr>
              <a:t>         </a:t>
            </a:r>
            <a:r>
              <a:rPr sz="1400" dirty="0">
                <a:latin typeface="Times New Roman" panose="02020603050405020304" charset="0"/>
                <a:ea typeface="微软雅黑" panose="020B0503020204020204" pitchFamily="34" charset="-122"/>
                <a:cs typeface="Times New Roman" panose="02020603050405020304" charset="0"/>
                <a:sym typeface="+mn-ea"/>
              </a:rPr>
              <a:t>This paper makes statistics on the citation frequency of papers in the dataset five years after publication and uses the citation frequency and count as the Y-axis and X-axis, as shown in Figure 1.</a:t>
            </a:r>
            <a:endParaRPr lang="en-US" sz="1400">
              <a:latin typeface="Times New Roman" panose="02020603050405020304" charset="0"/>
              <a:ea typeface="宋体" panose="02010600030101010101" pitchFamily="2" charset="-122"/>
              <a:sym typeface="+mn-ea"/>
            </a:endParaRPr>
          </a:p>
          <a:p>
            <a:pPr algn="just">
              <a:lnSpc>
                <a:spcPct val="150000"/>
              </a:lnSpc>
            </a:pPr>
            <a:r>
              <a:rPr lang="en-US" sz="1400">
                <a:latin typeface="Times New Roman" panose="02020603050405020304" charset="0"/>
                <a:ea typeface="宋体" panose="02010600030101010101" pitchFamily="2" charset="-122"/>
                <a:sym typeface="+mn-ea"/>
              </a:rPr>
              <a:t>        It can be seen from Figure 1 that the citation frequency of papers five years after publication is</a:t>
            </a:r>
            <a:r>
              <a:rPr lang="en-US" sz="1400">
                <a:solidFill>
                  <a:srgbClr val="FF0000"/>
                </a:solidFill>
                <a:latin typeface="Times New Roman" panose="02020603050405020304" charset="0"/>
                <a:ea typeface="宋体" panose="02010600030101010101" pitchFamily="2" charset="-122"/>
                <a:sym typeface="+mn-ea"/>
              </a:rPr>
              <a:t> a discrete integer greater than or equal to 0, showing prominent long-tail characteristics. A large number of articles are cited in a frequency ranging from 0 to 5.</a:t>
            </a:r>
            <a:endParaRPr lang="zh-CN" altLang="en-US" sz="1400">
              <a:solidFill>
                <a:srgbClr val="FF0000"/>
              </a:solidFill>
            </a:endParaRPr>
          </a:p>
          <a:p>
            <a:pPr algn="just">
              <a:lnSpc>
                <a:spcPct val="150000"/>
              </a:lnSpc>
            </a:pPr>
            <a:endParaRPr lang="zh-CN" altLang="en-US" sz="1400" dirty="0">
              <a:solidFill>
                <a:srgbClr val="FF0000"/>
              </a:solidFill>
              <a:latin typeface="Times New Roman" panose="02020603050405020304" charset="0"/>
              <a:ea typeface="微软雅黑" panose="020B0503020204020204" pitchFamily="34" charset="-122"/>
              <a:cs typeface="Times New Roman" panose="02020603050405020304" charset="0"/>
            </a:endParaRPr>
          </a:p>
        </p:txBody>
      </p:sp>
      <p:pic>
        <p:nvPicPr>
          <p:cNvPr id="2" name="图片 9"/>
          <p:cNvPicPr>
            <a:picLocks noChangeAspect="1"/>
          </p:cNvPicPr>
          <p:nvPr/>
        </p:nvPicPr>
        <p:blipFill>
          <a:blip r:embed="rId1"/>
          <a:stretch>
            <a:fillRect/>
          </a:stretch>
        </p:blipFill>
        <p:spPr>
          <a:xfrm>
            <a:off x="5772785" y="2045335"/>
            <a:ext cx="5832475" cy="3610610"/>
          </a:xfrm>
          <a:prstGeom prst="rect">
            <a:avLst/>
          </a:prstGeom>
          <a:noFill/>
          <a:ln w="9525">
            <a:noFill/>
          </a:ln>
        </p:spPr>
      </p:pic>
      <p:sp>
        <p:nvSpPr>
          <p:cNvPr id="26" name="文本框 25"/>
          <p:cNvSpPr txBox="1"/>
          <p:nvPr/>
        </p:nvSpPr>
        <p:spPr>
          <a:xfrm>
            <a:off x="6581140" y="5911215"/>
            <a:ext cx="5080000" cy="260350"/>
          </a:xfrm>
          <a:prstGeom prst="rect">
            <a:avLst/>
          </a:prstGeom>
          <a:noFill/>
          <a:ln w="9525">
            <a:noFill/>
          </a:ln>
        </p:spPr>
        <p:txBody>
          <a:bodyPr>
            <a:spAutoFit/>
          </a:bodyPr>
          <a:p>
            <a:pPr indent="0" algn="ctr"/>
            <a:r>
              <a:rPr lang="en-US" sz="1100" b="0">
                <a:latin typeface="Times New Roman" panose="02020603050405020304" charset="0"/>
                <a:ea typeface="黑体" panose="02010609060101010101" charset="-122"/>
              </a:rPr>
              <a:t>Figure 1 </a:t>
            </a:r>
            <a:r>
              <a:rPr lang="en-US" sz="1100" b="0">
                <a:latin typeface="Times New Roman" panose="02020603050405020304" charset="0"/>
                <a:ea typeface="宋体" panose="02010600030101010101" pitchFamily="2" charset="-122"/>
              </a:rPr>
              <a:t>Distribution of citation frequency</a:t>
            </a:r>
            <a:endParaRPr lang="zh-CN" altLang="en-US"/>
          </a:p>
        </p:txBody>
      </p:sp>
      <p:grpSp>
        <p:nvGrpSpPr>
          <p:cNvPr id="8" name="组合 7"/>
          <p:cNvGrpSpPr/>
          <p:nvPr/>
        </p:nvGrpSpPr>
        <p:grpSpPr>
          <a:xfrm>
            <a:off x="726440" y="12065"/>
            <a:ext cx="9276715" cy="791210"/>
            <a:chOff x="1144" y="19"/>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753"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7" name="直接连接符 6"/>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6"/>
          <p:cNvSpPr txBox="1"/>
          <p:nvPr/>
        </p:nvSpPr>
        <p:spPr>
          <a:xfrm>
            <a:off x="582930" y="1151255"/>
            <a:ext cx="7279005" cy="587375"/>
          </a:xfrm>
          <a:prstGeom prst="rect">
            <a:avLst/>
          </a:prstGeom>
          <a:noFill/>
        </p:spPr>
        <p:txBody>
          <a:bodyPr wrap="square" lIns="0" tIns="48000" rIns="0" bIns="48000" rtlCol="0">
            <a:spAutoFit/>
          </a:bodyPr>
          <a:lstStyle/>
          <a:p>
            <a:r>
              <a:rPr lang="en-US" altLang="zh-CN" sz="3200" b="1" dirty="0">
                <a:solidFill>
                  <a:srgbClr val="004EA2"/>
                </a:solidFill>
                <a:latin typeface="Times New Roman" panose="02020603050405020304" charset="0"/>
                <a:ea typeface="微软雅黑" panose="020B0503020204020204" pitchFamily="34" charset="-122"/>
                <a:cs typeface="Times New Roman" panose="02020603050405020304" charset="0"/>
              </a:rPr>
              <a:t>2.1 </a:t>
            </a:r>
            <a:r>
              <a:rPr lang="zh-CN" altLang="en-US" sz="3200" b="1" dirty="0">
                <a:solidFill>
                  <a:srgbClr val="004EA2"/>
                </a:solidFill>
                <a:latin typeface="Times New Roman" panose="02020603050405020304" charset="0"/>
                <a:ea typeface="微软雅黑" panose="020B0503020204020204" pitchFamily="34" charset="-122"/>
                <a:cs typeface="Times New Roman" panose="02020603050405020304" charset="0"/>
              </a:rPr>
              <a:t>Data Sources and Analysis</a:t>
            </a:r>
            <a:endParaRPr lang="zh-CN" altLang="en-US" sz="3200" b="1" dirty="0">
              <a:solidFill>
                <a:srgbClr val="004EA2"/>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sp>
        <p:nvSpPr>
          <p:cNvPr id="20" name="矩形 19"/>
          <p:cNvSpPr/>
          <p:nvPr/>
        </p:nvSpPr>
        <p:spPr>
          <a:xfrm>
            <a:off x="726440" y="1972310"/>
            <a:ext cx="6052185" cy="4246880"/>
          </a:xfrm>
          <a:prstGeom prst="rect">
            <a:avLst/>
          </a:prstGeom>
          <a:noFill/>
          <a:ln w="19050">
            <a:solidFill>
              <a:srgbClr val="004EA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4" name="矩形 23"/>
          <p:cNvSpPr/>
          <p:nvPr/>
        </p:nvSpPr>
        <p:spPr>
          <a:xfrm>
            <a:off x="726440" y="1799590"/>
            <a:ext cx="5956935" cy="4338320"/>
          </a:xfrm>
          <a:prstGeom prst="rect">
            <a:avLst/>
          </a:prstGeom>
        </p:spPr>
        <p:txBody>
          <a:bodyPr wrap="square">
            <a:spAutoFit/>
          </a:bodyPr>
          <a:p>
            <a:pPr algn="just">
              <a:lnSpc>
                <a:spcPct val="150000"/>
              </a:lnSpc>
            </a:pP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     </a:t>
            </a:r>
            <a:r>
              <a:rPr sz="1600" dirty="0">
                <a:latin typeface="Times New Roman" panose="02020603050405020304" charset="0"/>
                <a:ea typeface="微软雅黑" panose="020B0503020204020204" pitchFamily="34" charset="-122"/>
                <a:cs typeface="Times New Roman" panose="02020603050405020304" charset="0"/>
              </a:rPr>
              <a:t> This study further compares papers with citations less than or equal to 5 and those greater than 5, as shown in Figure 2.</a:t>
            </a:r>
            <a:r>
              <a:rPr sz="1600" dirty="0">
                <a:solidFill>
                  <a:srgbClr val="FF0000"/>
                </a:solidFill>
                <a:latin typeface="Times New Roman" panose="02020603050405020304" charset="0"/>
                <a:ea typeface="微软雅黑" panose="020B0503020204020204" pitchFamily="34" charset="-122"/>
                <a:cs typeface="Times New Roman" panose="02020603050405020304" charset="0"/>
              </a:rPr>
              <a:t> Although the number of papers with a citation frequency less than or equal to 5 accounts for about 60%, their cumulative citation frequency only accounts for 16.7%, which is a considerable gap. More than 80% of cumulative citation frequency is completed by 40% of the literature.</a:t>
            </a:r>
            <a:r>
              <a:rPr sz="1600" dirty="0">
                <a:latin typeface="Times New Roman" panose="02020603050405020304" charset="0"/>
                <a:ea typeface="微软雅黑" panose="020B0503020204020204" pitchFamily="34" charset="-122"/>
                <a:cs typeface="Times New Roman" panose="02020603050405020304" charset="0"/>
              </a:rPr>
              <a:t> It can be considered that the remaining 60% of literature has a minimal contribution to cumulative citation frequency in a low-cited state. </a:t>
            </a:r>
            <a:r>
              <a:rPr sz="1600" dirty="0">
                <a:solidFill>
                  <a:srgbClr val="FF0000"/>
                </a:solidFill>
                <a:latin typeface="Times New Roman" panose="02020603050405020304" charset="0"/>
                <a:ea typeface="微软雅黑" panose="020B0503020204020204" pitchFamily="34" charset="-122"/>
                <a:cs typeface="Times New Roman" panose="02020603050405020304" charset="0"/>
              </a:rPr>
              <a:t>This indicates that the distribution of citation frequency of papers is basically in line with the “Pareto principle,” and it is appropriate to define highly cited papers on this basis.</a:t>
            </a:r>
            <a:endParaRPr sz="1600" dirty="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
        <p:nvSpPr>
          <p:cNvPr id="26" name="文本框 25"/>
          <p:cNvSpPr txBox="1"/>
          <p:nvPr/>
        </p:nvSpPr>
        <p:spPr>
          <a:xfrm>
            <a:off x="6683375" y="6219190"/>
            <a:ext cx="5397500" cy="260350"/>
          </a:xfrm>
          <a:prstGeom prst="rect">
            <a:avLst/>
          </a:prstGeom>
          <a:noFill/>
          <a:ln w="9525">
            <a:noFill/>
          </a:ln>
        </p:spPr>
        <p:txBody>
          <a:bodyPr wrap="square">
            <a:spAutoFit/>
          </a:bodyPr>
          <a:p>
            <a:pPr indent="0" algn="ctr"/>
            <a:r>
              <a:rPr lang="en-US" sz="1100" b="0">
                <a:latin typeface="Times New Roman" panose="02020603050405020304" charset="0"/>
              </a:rPr>
              <a:t>Figure 2 Comparison of papers with citations less than or equal to 5 and those greater than 5</a:t>
            </a:r>
            <a:endParaRPr lang="en-US" sz="1100" b="0">
              <a:latin typeface="Times New Roman" panose="02020603050405020304" charset="0"/>
            </a:endParaRPr>
          </a:p>
        </p:txBody>
      </p:sp>
      <p:pic>
        <p:nvPicPr>
          <p:cNvPr id="2" name="图片 11"/>
          <p:cNvPicPr>
            <a:picLocks noChangeAspect="1"/>
          </p:cNvPicPr>
          <p:nvPr/>
        </p:nvPicPr>
        <p:blipFill>
          <a:blip r:embed="rId1"/>
          <a:stretch>
            <a:fillRect/>
          </a:stretch>
        </p:blipFill>
        <p:spPr>
          <a:xfrm>
            <a:off x="7108825" y="1972310"/>
            <a:ext cx="4617085" cy="4136390"/>
          </a:xfrm>
          <a:prstGeom prst="rect">
            <a:avLst/>
          </a:prstGeom>
          <a:noFill/>
          <a:ln w="9525">
            <a:noFill/>
          </a:ln>
        </p:spPr>
      </p:pic>
      <p:grpSp>
        <p:nvGrpSpPr>
          <p:cNvPr id="8" name="组合 7"/>
          <p:cNvGrpSpPr/>
          <p:nvPr/>
        </p:nvGrpSpPr>
        <p:grpSpPr>
          <a:xfrm>
            <a:off x="726440" y="12065"/>
            <a:ext cx="9276715" cy="791210"/>
            <a:chOff x="1144" y="19"/>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753"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a:solidFill>
                  <a:schemeClr val="bg1"/>
                </a:solidFill>
              </a:endParaRPr>
            </a:p>
          </p:txBody>
        </p:sp>
        <p:cxnSp>
          <p:nvCxnSpPr>
            <p:cNvPr id="25" name="直接连接符 24"/>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6"/>
            <p:cNvSpPr txBox="1"/>
            <p:nvPr/>
          </p:nvSpPr>
          <p:spPr>
            <a:xfrm>
              <a:off x="5314" y="57"/>
              <a:ext cx="2117" cy="1167"/>
            </a:xfrm>
            <a:prstGeom prst="rect">
              <a:avLst/>
            </a:prstGeom>
            <a:noFill/>
          </p:spPr>
          <p:txBody>
            <a:bodyPr wrap="square" lIns="0" tIns="48000" rIns="0" bIns="48000" rtlCol="0">
              <a:spAutoFit/>
            </a:bodyPr>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9" name="TextBox 10"/>
            <p:cNvSpPr txBox="1"/>
            <p:nvPr/>
          </p:nvSpPr>
          <p:spPr>
            <a:xfrm>
              <a:off x="13356" y="436"/>
              <a:ext cx="2117" cy="489"/>
            </a:xfrm>
            <a:prstGeom prst="rect">
              <a:avLst/>
            </a:prstGeom>
            <a:noFill/>
          </p:spPr>
          <p:txBody>
            <a:bodyPr wrap="square" lIns="0" tIns="48000" rIns="0" bIns="48000" rtlCol="0">
              <a:spAutoFit/>
            </a:bodyPr>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7" name="直接连接符 6"/>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6"/>
          <p:cNvSpPr txBox="1"/>
          <p:nvPr/>
        </p:nvSpPr>
        <p:spPr>
          <a:xfrm>
            <a:off x="582930" y="1151255"/>
            <a:ext cx="4600575" cy="587375"/>
          </a:xfrm>
          <a:prstGeom prst="rect">
            <a:avLst/>
          </a:prstGeom>
          <a:noFill/>
        </p:spPr>
        <p:txBody>
          <a:bodyPr wrap="square" lIns="0" tIns="48000" rIns="0" bIns="48000" rtlCol="0">
            <a:spAutoFit/>
          </a:bodyPr>
          <a:lstStyle/>
          <a:p>
            <a:r>
              <a:rPr lang="en-US" altLang="zh-CN" sz="3200" b="1" dirty="0">
                <a:solidFill>
                  <a:srgbClr val="004EA2"/>
                </a:solidFill>
                <a:latin typeface="Times New Roman" panose="02020603050405020304" charset="0"/>
                <a:ea typeface="微软雅黑" panose="020B0503020204020204" pitchFamily="34" charset="-122"/>
                <a:cs typeface="Times New Roman" panose="02020603050405020304" charset="0"/>
              </a:rPr>
              <a:t>2.2 P</a:t>
            </a:r>
            <a:r>
              <a:rPr lang="zh-CN" altLang="en-US" sz="3200" b="1" dirty="0">
                <a:solidFill>
                  <a:srgbClr val="004EA2"/>
                </a:solidFill>
                <a:latin typeface="Times New Roman" panose="02020603050405020304" charset="0"/>
                <a:ea typeface="微软雅黑" panose="020B0503020204020204" pitchFamily="34" charset="-122"/>
                <a:cs typeface="Times New Roman" panose="02020603050405020304" charset="0"/>
              </a:rPr>
              <a:t>rediction </a:t>
            </a:r>
            <a:r>
              <a:rPr lang="en-US" altLang="zh-CN" sz="3200" b="1" dirty="0">
                <a:solidFill>
                  <a:srgbClr val="004EA2"/>
                </a:solidFill>
                <a:latin typeface="Times New Roman" panose="02020603050405020304" charset="0"/>
                <a:ea typeface="微软雅黑" panose="020B0503020204020204" pitchFamily="34" charset="-122"/>
                <a:cs typeface="Times New Roman" panose="02020603050405020304" charset="0"/>
              </a:rPr>
              <a:t>F</a:t>
            </a:r>
            <a:r>
              <a:rPr lang="zh-CN" altLang="en-US" sz="3200" b="1" dirty="0">
                <a:solidFill>
                  <a:srgbClr val="004EA2"/>
                </a:solidFill>
                <a:latin typeface="Times New Roman" panose="02020603050405020304" charset="0"/>
                <a:ea typeface="微软雅黑" panose="020B0503020204020204" pitchFamily="34" charset="-122"/>
                <a:cs typeface="Times New Roman" panose="02020603050405020304" charset="0"/>
              </a:rPr>
              <a:t>eature</a:t>
            </a:r>
            <a:r>
              <a:rPr lang="en-US" altLang="zh-CN" sz="3200" b="1" dirty="0">
                <a:solidFill>
                  <a:srgbClr val="004EA2"/>
                </a:solidFill>
                <a:latin typeface="Times New Roman" panose="02020603050405020304" charset="0"/>
                <a:ea typeface="微软雅黑" panose="020B0503020204020204" pitchFamily="34" charset="-122"/>
                <a:cs typeface="Times New Roman" panose="02020603050405020304" charset="0"/>
              </a:rPr>
              <a:t>s</a:t>
            </a:r>
            <a:r>
              <a:rPr lang="zh-CN" altLang="en-US" sz="3200" b="1" dirty="0">
                <a:solidFill>
                  <a:srgbClr val="004EA2"/>
                </a:solidFill>
                <a:latin typeface="Times New Roman" panose="02020603050405020304" charset="0"/>
                <a:ea typeface="微软雅黑" panose="020B0503020204020204" pitchFamily="34" charset="-122"/>
                <a:cs typeface="Times New Roman" panose="02020603050405020304" charset="0"/>
              </a:rPr>
              <a:t> </a:t>
            </a:r>
            <a:endParaRPr lang="zh-CN" altLang="en-US" sz="3200" b="1" dirty="0">
              <a:solidFill>
                <a:srgbClr val="004EA2"/>
              </a:solidFill>
              <a:latin typeface="Times New Roman" panose="02020603050405020304" charset="0"/>
              <a:ea typeface="微软雅黑" panose="020B0503020204020204" pitchFamily="34" charset="-122"/>
              <a:cs typeface="Times New Roman" panose="02020603050405020304" charset="0"/>
            </a:endParaRPr>
          </a:p>
        </p:txBody>
      </p:sp>
      <p:sp>
        <p:nvSpPr>
          <p:cNvPr id="6" name="矩形 4"/>
          <p:cNvSpPr/>
          <p:nvPr/>
        </p:nvSpPr>
        <p:spPr>
          <a:xfrm>
            <a:off x="10482" y="36246"/>
            <a:ext cx="12192000" cy="792000"/>
          </a:xfrm>
          <a:prstGeom prst="rect">
            <a:avLst/>
          </a:prstGeom>
          <a:solidFill>
            <a:schemeClr val="bg1">
              <a:lumMod val="95000"/>
            </a:schemeClr>
          </a:solidFill>
          <a:ln>
            <a:noFill/>
          </a:ln>
          <a:effectLst>
            <a:outerShdw blurRad="228600" dist="508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80"/>
          </a:p>
        </p:txBody>
      </p:sp>
      <p:grpSp>
        <p:nvGrpSpPr>
          <p:cNvPr id="4" name="组合 3"/>
          <p:cNvGrpSpPr/>
          <p:nvPr/>
        </p:nvGrpSpPr>
        <p:grpSpPr>
          <a:xfrm>
            <a:off x="10795" y="3162935"/>
            <a:ext cx="2226310" cy="2042160"/>
            <a:chOff x="1068251" y="2861983"/>
            <a:chExt cx="3343834" cy="3343834"/>
          </a:xfrm>
          <a:solidFill>
            <a:srgbClr val="0080CB"/>
          </a:solidFill>
        </p:grpSpPr>
        <p:sp>
          <p:nvSpPr>
            <p:cNvPr id="5" name="椭圆 4"/>
            <p:cNvSpPr/>
            <p:nvPr/>
          </p:nvSpPr>
          <p:spPr>
            <a:xfrm>
              <a:off x="1068251" y="2861983"/>
              <a:ext cx="3343834" cy="3343834"/>
            </a:xfrm>
            <a:prstGeom prst="ellipse">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600" b="1">
                <a:latin typeface="微软雅黑" panose="020B0503020204020204" pitchFamily="34" charset="-122"/>
                <a:ea typeface="微软雅黑" panose="020B0503020204020204" pitchFamily="34" charset="-122"/>
              </a:endParaRPr>
            </a:p>
          </p:txBody>
        </p:sp>
        <p:sp>
          <p:nvSpPr>
            <p:cNvPr id="7" name="椭圆 6"/>
            <p:cNvSpPr/>
            <p:nvPr/>
          </p:nvSpPr>
          <p:spPr>
            <a:xfrm>
              <a:off x="1225836" y="3019568"/>
              <a:ext cx="3028664" cy="302866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rgbClr val="004EA2"/>
                  </a:solidFill>
                  <a:latin typeface="Times New Roman" panose="02020603050405020304" charset="0"/>
                  <a:ea typeface="微软雅黑" panose="020B0503020204020204" pitchFamily="34" charset="-122"/>
                  <a:cs typeface="Times New Roman" panose="02020603050405020304" charset="0"/>
                  <a:sym typeface="+mn-ea"/>
                </a:rPr>
                <a:t>Feature</a:t>
              </a:r>
              <a:r>
                <a:rPr lang="en-US" altLang="zh-CN" sz="2400" b="1" dirty="0">
                  <a:solidFill>
                    <a:srgbClr val="004EA2"/>
                  </a:solidFill>
                  <a:latin typeface="Times New Roman" panose="02020603050405020304" charset="0"/>
                  <a:ea typeface="微软雅黑" panose="020B0503020204020204" pitchFamily="34" charset="-122"/>
                  <a:cs typeface="Times New Roman" panose="02020603050405020304" charset="0"/>
                  <a:sym typeface="+mn-ea"/>
                </a:rPr>
                <a:t>s</a:t>
              </a:r>
              <a:endParaRPr lang="en-US" altLang="zh-CN" sz="2400" b="1" dirty="0">
                <a:solidFill>
                  <a:srgbClr val="004EA2"/>
                </a:solidFill>
                <a:latin typeface="Times New Roman" panose="02020603050405020304" charset="0"/>
                <a:ea typeface="微软雅黑" panose="020B0503020204020204" pitchFamily="34" charset="-122"/>
                <a:cs typeface="Times New Roman" panose="02020603050405020304" charset="0"/>
                <a:sym typeface="+mn-ea"/>
              </a:endParaRPr>
            </a:p>
          </p:txBody>
        </p:sp>
      </p:grpSp>
      <p:sp>
        <p:nvSpPr>
          <p:cNvPr id="8" name="Freeform 11"/>
          <p:cNvSpPr/>
          <p:nvPr/>
        </p:nvSpPr>
        <p:spPr bwMode="auto">
          <a:xfrm flipH="1">
            <a:off x="2304415" y="1814195"/>
            <a:ext cx="495935" cy="4871720"/>
          </a:xfrm>
          <a:custGeom>
            <a:avLst/>
            <a:gdLst>
              <a:gd name="T0" fmla="*/ 0 w 1412"/>
              <a:gd name="T1" fmla="*/ 82 h 6009"/>
              <a:gd name="T2" fmla="*/ 0 w 1412"/>
              <a:gd name="T3" fmla="*/ 0 h 6009"/>
              <a:gd name="T4" fmla="*/ 283 w 1412"/>
              <a:gd name="T5" fmla="*/ 71 h 6009"/>
              <a:gd name="T6" fmla="*/ 518 w 1412"/>
              <a:gd name="T7" fmla="*/ 182 h 6009"/>
              <a:gd name="T8" fmla="*/ 723 w 1412"/>
              <a:gd name="T9" fmla="*/ 367 h 6009"/>
              <a:gd name="T10" fmla="*/ 863 w 1412"/>
              <a:gd name="T11" fmla="*/ 597 h 6009"/>
              <a:gd name="T12" fmla="*/ 935 w 1412"/>
              <a:gd name="T13" fmla="*/ 848 h 6009"/>
              <a:gd name="T14" fmla="*/ 966 w 1412"/>
              <a:gd name="T15" fmla="*/ 1141 h 6009"/>
              <a:gd name="T16" fmla="*/ 931 w 1412"/>
              <a:gd name="T17" fmla="*/ 1500 h 6009"/>
              <a:gd name="T18" fmla="*/ 856 w 1412"/>
              <a:gd name="T19" fmla="*/ 1831 h 6009"/>
              <a:gd name="T20" fmla="*/ 828 w 1412"/>
              <a:gd name="T21" fmla="*/ 2176 h 6009"/>
              <a:gd name="T22" fmla="*/ 869 w 1412"/>
              <a:gd name="T23" fmla="*/ 2502 h 6009"/>
              <a:gd name="T24" fmla="*/ 961 w 1412"/>
              <a:gd name="T25" fmla="*/ 2687 h 6009"/>
              <a:gd name="T26" fmla="*/ 1110 w 1412"/>
              <a:gd name="T27" fmla="*/ 2815 h 6009"/>
              <a:gd name="T28" fmla="*/ 1244 w 1412"/>
              <a:gd name="T29" fmla="*/ 2889 h 6009"/>
              <a:gd name="T30" fmla="*/ 1412 w 1412"/>
              <a:gd name="T31" fmla="*/ 2920 h 6009"/>
              <a:gd name="T32" fmla="*/ 1412 w 1412"/>
              <a:gd name="T33" fmla="*/ 3079 h 6009"/>
              <a:gd name="T34" fmla="*/ 1156 w 1412"/>
              <a:gd name="T35" fmla="*/ 3164 h 6009"/>
              <a:gd name="T36" fmla="*/ 999 w 1412"/>
              <a:gd name="T37" fmla="*/ 3291 h 6009"/>
              <a:gd name="T38" fmla="*/ 880 w 1412"/>
              <a:gd name="T39" fmla="*/ 3508 h 6009"/>
              <a:gd name="T40" fmla="*/ 826 w 1412"/>
              <a:gd name="T41" fmla="*/ 3804 h 6009"/>
              <a:gd name="T42" fmla="*/ 850 w 1412"/>
              <a:gd name="T43" fmla="*/ 4193 h 6009"/>
              <a:gd name="T44" fmla="*/ 884 w 1412"/>
              <a:gd name="T45" fmla="*/ 4452 h 6009"/>
              <a:gd name="T46" fmla="*/ 935 w 1412"/>
              <a:gd name="T47" fmla="*/ 4752 h 6009"/>
              <a:gd name="T48" fmla="*/ 944 w 1412"/>
              <a:gd name="T49" fmla="*/ 5046 h 6009"/>
              <a:gd name="T50" fmla="*/ 893 w 1412"/>
              <a:gd name="T51" fmla="*/ 5331 h 6009"/>
              <a:gd name="T52" fmla="*/ 792 w 1412"/>
              <a:gd name="T53" fmla="*/ 5553 h 6009"/>
              <a:gd name="T54" fmla="*/ 639 w 1412"/>
              <a:gd name="T55" fmla="*/ 5737 h 6009"/>
              <a:gd name="T56" fmla="*/ 458 w 1412"/>
              <a:gd name="T57" fmla="*/ 5879 h 6009"/>
              <a:gd name="T58" fmla="*/ 310 w 1412"/>
              <a:gd name="T59" fmla="*/ 5967 h 6009"/>
              <a:gd name="T60" fmla="*/ 212 w 1412"/>
              <a:gd name="T61" fmla="*/ 6005 h 6009"/>
              <a:gd name="T62" fmla="*/ 171 w 1412"/>
              <a:gd name="T63" fmla="*/ 5973 h 6009"/>
              <a:gd name="T64" fmla="*/ 208 w 1412"/>
              <a:gd name="T65" fmla="*/ 5905 h 6009"/>
              <a:gd name="T66" fmla="*/ 300 w 1412"/>
              <a:gd name="T67" fmla="*/ 5840 h 6009"/>
              <a:gd name="T68" fmla="*/ 445 w 1412"/>
              <a:gd name="T69" fmla="*/ 5705 h 6009"/>
              <a:gd name="T70" fmla="*/ 564 w 1412"/>
              <a:gd name="T71" fmla="*/ 5512 h 6009"/>
              <a:gd name="T72" fmla="*/ 625 w 1412"/>
              <a:gd name="T73" fmla="*/ 5315 h 6009"/>
              <a:gd name="T74" fmla="*/ 638 w 1412"/>
              <a:gd name="T75" fmla="*/ 5121 h 6009"/>
              <a:gd name="T76" fmla="*/ 618 w 1412"/>
              <a:gd name="T77" fmla="*/ 4825 h 6009"/>
              <a:gd name="T78" fmla="*/ 584 w 1412"/>
              <a:gd name="T79" fmla="*/ 4415 h 6009"/>
              <a:gd name="T80" fmla="*/ 578 w 1412"/>
              <a:gd name="T81" fmla="*/ 4048 h 6009"/>
              <a:gd name="T82" fmla="*/ 632 w 1412"/>
              <a:gd name="T83" fmla="*/ 3704 h 6009"/>
              <a:gd name="T84" fmla="*/ 772 w 1412"/>
              <a:gd name="T85" fmla="*/ 3412 h 6009"/>
              <a:gd name="T86" fmla="*/ 941 w 1412"/>
              <a:gd name="T87" fmla="*/ 3215 h 6009"/>
              <a:gd name="T88" fmla="*/ 1273 w 1412"/>
              <a:gd name="T89" fmla="*/ 3012 h 6009"/>
              <a:gd name="T90" fmla="*/ 1034 w 1412"/>
              <a:gd name="T91" fmla="*/ 2880 h 6009"/>
              <a:gd name="T92" fmla="*/ 884 w 1412"/>
              <a:gd name="T93" fmla="*/ 2767 h 6009"/>
              <a:gd name="T94" fmla="*/ 739 w 1412"/>
              <a:gd name="T95" fmla="*/ 2564 h 6009"/>
              <a:gd name="T96" fmla="*/ 611 w 1412"/>
              <a:gd name="T97" fmla="*/ 2279 h 6009"/>
              <a:gd name="T98" fmla="*/ 558 w 1412"/>
              <a:gd name="T99" fmla="*/ 1973 h 6009"/>
              <a:gd name="T100" fmla="*/ 562 w 1412"/>
              <a:gd name="T101" fmla="*/ 1648 h 6009"/>
              <a:gd name="T102" fmla="*/ 605 w 1412"/>
              <a:gd name="T103" fmla="*/ 1308 h 6009"/>
              <a:gd name="T104" fmla="*/ 646 w 1412"/>
              <a:gd name="T105" fmla="*/ 904 h 6009"/>
              <a:gd name="T106" fmla="*/ 619 w 1412"/>
              <a:gd name="T107" fmla="*/ 644 h 6009"/>
              <a:gd name="T108" fmla="*/ 520 w 1412"/>
              <a:gd name="T109" fmla="*/ 441 h 6009"/>
              <a:gd name="T110" fmla="*/ 341 w 1412"/>
              <a:gd name="T111" fmla="*/ 240 h 6009"/>
              <a:gd name="T112" fmla="*/ 152 w 1412"/>
              <a:gd name="T113" fmla="*/ 132 h 6009"/>
              <a:gd name="T114" fmla="*/ 0 w 1412"/>
              <a:gd name="T115" fmla="*/ 82 h 6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6009">
                <a:moveTo>
                  <a:pt x="0" y="82"/>
                </a:moveTo>
                <a:lnTo>
                  <a:pt x="0" y="0"/>
                </a:lnTo>
                <a:cubicBezTo>
                  <a:pt x="108" y="24"/>
                  <a:pt x="202" y="47"/>
                  <a:pt x="283" y="71"/>
                </a:cubicBezTo>
                <a:cubicBezTo>
                  <a:pt x="364" y="95"/>
                  <a:pt x="442" y="132"/>
                  <a:pt x="518" y="182"/>
                </a:cubicBezTo>
                <a:cubicBezTo>
                  <a:pt x="594" y="231"/>
                  <a:pt x="662" y="293"/>
                  <a:pt x="723" y="367"/>
                </a:cubicBezTo>
                <a:cubicBezTo>
                  <a:pt x="784" y="443"/>
                  <a:pt x="830" y="519"/>
                  <a:pt x="863" y="597"/>
                </a:cubicBezTo>
                <a:cubicBezTo>
                  <a:pt x="894" y="675"/>
                  <a:pt x="917" y="759"/>
                  <a:pt x="935" y="848"/>
                </a:cubicBezTo>
                <a:cubicBezTo>
                  <a:pt x="952" y="937"/>
                  <a:pt x="963" y="1036"/>
                  <a:pt x="966" y="1141"/>
                </a:cubicBezTo>
                <a:cubicBezTo>
                  <a:pt x="970" y="1248"/>
                  <a:pt x="959" y="1368"/>
                  <a:pt x="931" y="1500"/>
                </a:cubicBezTo>
                <a:lnTo>
                  <a:pt x="856" y="1831"/>
                </a:lnTo>
                <a:cubicBezTo>
                  <a:pt x="834" y="1941"/>
                  <a:pt x="826" y="2055"/>
                  <a:pt x="828" y="2176"/>
                </a:cubicBezTo>
                <a:cubicBezTo>
                  <a:pt x="828" y="2308"/>
                  <a:pt x="841" y="2417"/>
                  <a:pt x="869" y="2502"/>
                </a:cubicBezTo>
                <a:cubicBezTo>
                  <a:pt x="896" y="2587"/>
                  <a:pt x="926" y="2649"/>
                  <a:pt x="961" y="2687"/>
                </a:cubicBezTo>
                <a:cubicBezTo>
                  <a:pt x="994" y="2724"/>
                  <a:pt x="1044" y="2767"/>
                  <a:pt x="1110" y="2815"/>
                </a:cubicBezTo>
                <a:cubicBezTo>
                  <a:pt x="1176" y="2862"/>
                  <a:pt x="1221" y="2887"/>
                  <a:pt x="1244" y="2889"/>
                </a:cubicBezTo>
                <a:lnTo>
                  <a:pt x="1412" y="2920"/>
                </a:lnTo>
                <a:lnTo>
                  <a:pt x="1412" y="3079"/>
                </a:lnTo>
                <a:cubicBezTo>
                  <a:pt x="1298" y="3106"/>
                  <a:pt x="1213" y="3134"/>
                  <a:pt x="1156" y="3164"/>
                </a:cubicBezTo>
                <a:cubicBezTo>
                  <a:pt x="1099" y="3193"/>
                  <a:pt x="1047" y="3236"/>
                  <a:pt x="999" y="3291"/>
                </a:cubicBezTo>
                <a:cubicBezTo>
                  <a:pt x="952" y="3347"/>
                  <a:pt x="912" y="3419"/>
                  <a:pt x="880" y="3508"/>
                </a:cubicBezTo>
                <a:cubicBezTo>
                  <a:pt x="847" y="3596"/>
                  <a:pt x="829" y="3695"/>
                  <a:pt x="826" y="3804"/>
                </a:cubicBezTo>
                <a:cubicBezTo>
                  <a:pt x="823" y="3914"/>
                  <a:pt x="830" y="4043"/>
                  <a:pt x="850" y="4193"/>
                </a:cubicBezTo>
                <a:cubicBezTo>
                  <a:pt x="860" y="4296"/>
                  <a:pt x="872" y="4383"/>
                  <a:pt x="884" y="4452"/>
                </a:cubicBezTo>
                <a:lnTo>
                  <a:pt x="935" y="4752"/>
                </a:lnTo>
                <a:cubicBezTo>
                  <a:pt x="948" y="4855"/>
                  <a:pt x="951" y="4953"/>
                  <a:pt x="944" y="5046"/>
                </a:cubicBezTo>
                <a:cubicBezTo>
                  <a:pt x="936" y="5150"/>
                  <a:pt x="919" y="5246"/>
                  <a:pt x="893" y="5331"/>
                </a:cubicBezTo>
                <a:cubicBezTo>
                  <a:pt x="866" y="5416"/>
                  <a:pt x="832" y="5491"/>
                  <a:pt x="792" y="5553"/>
                </a:cubicBezTo>
                <a:cubicBezTo>
                  <a:pt x="753" y="5617"/>
                  <a:pt x="702" y="5678"/>
                  <a:pt x="639" y="5737"/>
                </a:cubicBezTo>
                <a:cubicBezTo>
                  <a:pt x="578" y="5796"/>
                  <a:pt x="517" y="5843"/>
                  <a:pt x="458" y="5879"/>
                </a:cubicBezTo>
                <a:lnTo>
                  <a:pt x="310" y="5967"/>
                </a:lnTo>
                <a:cubicBezTo>
                  <a:pt x="268" y="5997"/>
                  <a:pt x="235" y="6009"/>
                  <a:pt x="212" y="6005"/>
                </a:cubicBezTo>
                <a:cubicBezTo>
                  <a:pt x="189" y="6001"/>
                  <a:pt x="175" y="5990"/>
                  <a:pt x="171" y="5973"/>
                </a:cubicBezTo>
                <a:cubicBezTo>
                  <a:pt x="166" y="5954"/>
                  <a:pt x="179" y="5932"/>
                  <a:pt x="208" y="5905"/>
                </a:cubicBezTo>
                <a:cubicBezTo>
                  <a:pt x="219" y="5896"/>
                  <a:pt x="249" y="5874"/>
                  <a:pt x="300" y="5840"/>
                </a:cubicBezTo>
                <a:cubicBezTo>
                  <a:pt x="351" y="5804"/>
                  <a:pt x="399" y="5760"/>
                  <a:pt x="445" y="5705"/>
                </a:cubicBezTo>
                <a:cubicBezTo>
                  <a:pt x="492" y="5650"/>
                  <a:pt x="532" y="5587"/>
                  <a:pt x="564" y="5512"/>
                </a:cubicBezTo>
                <a:cubicBezTo>
                  <a:pt x="596" y="5439"/>
                  <a:pt x="617" y="5373"/>
                  <a:pt x="625" y="5315"/>
                </a:cubicBezTo>
                <a:cubicBezTo>
                  <a:pt x="634" y="5258"/>
                  <a:pt x="638" y="5192"/>
                  <a:pt x="638" y="5121"/>
                </a:cubicBezTo>
                <a:cubicBezTo>
                  <a:pt x="636" y="5058"/>
                  <a:pt x="629" y="4960"/>
                  <a:pt x="618" y="4825"/>
                </a:cubicBezTo>
                <a:cubicBezTo>
                  <a:pt x="606" y="4690"/>
                  <a:pt x="595" y="4553"/>
                  <a:pt x="584" y="4415"/>
                </a:cubicBezTo>
                <a:cubicBezTo>
                  <a:pt x="574" y="4277"/>
                  <a:pt x="572" y="4156"/>
                  <a:pt x="578" y="4048"/>
                </a:cubicBezTo>
                <a:cubicBezTo>
                  <a:pt x="584" y="3907"/>
                  <a:pt x="603" y="3792"/>
                  <a:pt x="632" y="3704"/>
                </a:cubicBezTo>
                <a:cubicBezTo>
                  <a:pt x="661" y="3616"/>
                  <a:pt x="708" y="3518"/>
                  <a:pt x="772" y="3412"/>
                </a:cubicBezTo>
                <a:cubicBezTo>
                  <a:pt x="837" y="3305"/>
                  <a:pt x="893" y="3239"/>
                  <a:pt x="941" y="3215"/>
                </a:cubicBezTo>
                <a:lnTo>
                  <a:pt x="1273" y="3012"/>
                </a:lnTo>
                <a:cubicBezTo>
                  <a:pt x="1174" y="2959"/>
                  <a:pt x="1094" y="2915"/>
                  <a:pt x="1034" y="2880"/>
                </a:cubicBezTo>
                <a:cubicBezTo>
                  <a:pt x="975" y="2844"/>
                  <a:pt x="924" y="2806"/>
                  <a:pt x="884" y="2767"/>
                </a:cubicBezTo>
                <a:cubicBezTo>
                  <a:pt x="844" y="2729"/>
                  <a:pt x="796" y="2661"/>
                  <a:pt x="739" y="2564"/>
                </a:cubicBezTo>
                <a:cubicBezTo>
                  <a:pt x="683" y="2467"/>
                  <a:pt x="639" y="2372"/>
                  <a:pt x="611" y="2279"/>
                </a:cubicBezTo>
                <a:cubicBezTo>
                  <a:pt x="582" y="2187"/>
                  <a:pt x="565" y="2085"/>
                  <a:pt x="558" y="1973"/>
                </a:cubicBezTo>
                <a:cubicBezTo>
                  <a:pt x="550" y="1862"/>
                  <a:pt x="552" y="1753"/>
                  <a:pt x="562" y="1648"/>
                </a:cubicBezTo>
                <a:cubicBezTo>
                  <a:pt x="566" y="1592"/>
                  <a:pt x="580" y="1478"/>
                  <a:pt x="605" y="1308"/>
                </a:cubicBezTo>
                <a:cubicBezTo>
                  <a:pt x="629" y="1139"/>
                  <a:pt x="643" y="1004"/>
                  <a:pt x="646" y="904"/>
                </a:cubicBezTo>
                <a:cubicBezTo>
                  <a:pt x="649" y="805"/>
                  <a:pt x="641" y="718"/>
                  <a:pt x="619" y="644"/>
                </a:cubicBezTo>
                <a:cubicBezTo>
                  <a:pt x="603" y="589"/>
                  <a:pt x="569" y="522"/>
                  <a:pt x="520" y="441"/>
                </a:cubicBezTo>
                <a:cubicBezTo>
                  <a:pt x="470" y="360"/>
                  <a:pt x="411" y="293"/>
                  <a:pt x="341" y="240"/>
                </a:cubicBezTo>
                <a:cubicBezTo>
                  <a:pt x="272" y="187"/>
                  <a:pt x="208" y="152"/>
                  <a:pt x="152" y="132"/>
                </a:cubicBezTo>
                <a:lnTo>
                  <a:pt x="0" y="82"/>
                </a:lnTo>
                <a:close/>
              </a:path>
            </a:pathLst>
          </a:custGeom>
          <a:solidFill>
            <a:srgbClr val="004EA2"/>
          </a:solidFill>
          <a:ln>
            <a:noFill/>
          </a:ln>
        </p:spPr>
        <p:txBody>
          <a:bodyPr vert="horz" wrap="square" lIns="91440" tIns="45720" rIns="91440" bIns="45720" numCol="1" anchor="t" anchorCtr="0" compatLnSpc="1"/>
          <a:p>
            <a:endParaRPr lang="zh-CN" altLang="en-US"/>
          </a:p>
        </p:txBody>
      </p:sp>
      <p:sp>
        <p:nvSpPr>
          <p:cNvPr id="21" name="矩形 20"/>
          <p:cNvSpPr/>
          <p:nvPr/>
        </p:nvSpPr>
        <p:spPr>
          <a:xfrm>
            <a:off x="2727325" y="1943100"/>
            <a:ext cx="2764790" cy="368300"/>
          </a:xfrm>
          <a:prstGeom prst="rect">
            <a:avLst/>
          </a:prstGeom>
        </p:spPr>
        <p:txBody>
          <a:bodyPr wrap="square">
            <a:spAutoFit/>
          </a:bodyPr>
          <a:p>
            <a:pPr algn="l"/>
            <a:r>
              <a:rPr lang="zh-CN" altLang="en-US" b="1" dirty="0">
                <a:solidFill>
                  <a:srgbClr val="004EA2"/>
                </a:solidFill>
                <a:latin typeface="微软雅黑" panose="020B0503020204020204" pitchFamily="34" charset="-122"/>
                <a:ea typeface="微软雅黑" panose="020B0503020204020204" pitchFamily="34" charset="-122"/>
              </a:rPr>
              <a:t>Author Characteristics</a:t>
            </a:r>
            <a:endParaRPr lang="zh-CN" altLang="en-US" b="1" dirty="0">
              <a:solidFill>
                <a:srgbClr val="004EA2"/>
              </a:solidFill>
              <a:latin typeface="微软雅黑" panose="020B0503020204020204" pitchFamily="34" charset="-122"/>
              <a:ea typeface="微软雅黑" panose="020B0503020204020204" pitchFamily="34" charset="-122"/>
            </a:endParaRPr>
          </a:p>
        </p:txBody>
      </p:sp>
      <p:sp>
        <p:nvSpPr>
          <p:cNvPr id="25" name="矩形 24"/>
          <p:cNvSpPr/>
          <p:nvPr/>
        </p:nvSpPr>
        <p:spPr>
          <a:xfrm>
            <a:off x="2693670" y="3994150"/>
            <a:ext cx="3526790" cy="368300"/>
          </a:xfrm>
          <a:prstGeom prst="rect">
            <a:avLst/>
          </a:prstGeom>
        </p:spPr>
        <p:txBody>
          <a:bodyPr wrap="square">
            <a:spAutoFit/>
          </a:bodyPr>
          <a:p>
            <a:pPr algn="l"/>
            <a:r>
              <a:rPr lang="zh-CN" altLang="en-US" b="1" dirty="0">
                <a:solidFill>
                  <a:srgbClr val="004EA2"/>
                </a:solidFill>
                <a:latin typeface="微软雅黑" panose="020B0503020204020204" pitchFamily="34" charset="-122"/>
                <a:ea typeface="微软雅黑" panose="020B0503020204020204" pitchFamily="34" charset="-122"/>
              </a:rPr>
              <a:t>Paper characteristics</a:t>
            </a:r>
            <a:endParaRPr lang="zh-CN" altLang="en-US" b="1" dirty="0">
              <a:solidFill>
                <a:srgbClr val="004EA2"/>
              </a:solidFill>
              <a:latin typeface="微软雅黑" panose="020B0503020204020204" pitchFamily="34" charset="-122"/>
              <a:ea typeface="微软雅黑" panose="020B0503020204020204" pitchFamily="34" charset="-122"/>
            </a:endParaRPr>
          </a:p>
        </p:txBody>
      </p:sp>
      <p:sp>
        <p:nvSpPr>
          <p:cNvPr id="29" name="矩形 28"/>
          <p:cNvSpPr/>
          <p:nvPr/>
        </p:nvSpPr>
        <p:spPr>
          <a:xfrm>
            <a:off x="2727325" y="6045200"/>
            <a:ext cx="2870200" cy="368300"/>
          </a:xfrm>
          <a:prstGeom prst="rect">
            <a:avLst/>
          </a:prstGeom>
        </p:spPr>
        <p:txBody>
          <a:bodyPr wrap="square">
            <a:spAutoFit/>
          </a:bodyPr>
          <a:p>
            <a:pPr algn="l"/>
            <a:r>
              <a:rPr lang="zh-CN" altLang="en-US" b="1" dirty="0">
                <a:solidFill>
                  <a:srgbClr val="004EA2"/>
                </a:solidFill>
                <a:latin typeface="微软雅黑" panose="020B0503020204020204" pitchFamily="34" charset="-122"/>
                <a:ea typeface="微软雅黑" panose="020B0503020204020204" pitchFamily="34" charset="-122"/>
              </a:rPr>
              <a:t>Journal characteristics</a:t>
            </a:r>
            <a:endParaRPr lang="zh-CN" altLang="en-US" b="1" dirty="0">
              <a:solidFill>
                <a:srgbClr val="004EA2"/>
              </a:solidFill>
              <a:latin typeface="微软雅黑" panose="020B0503020204020204" pitchFamily="34" charset="-122"/>
              <a:ea typeface="微软雅黑" panose="020B0503020204020204" pitchFamily="34" charset="-122"/>
            </a:endParaRPr>
          </a:p>
        </p:txBody>
      </p:sp>
      <p:graphicFrame>
        <p:nvGraphicFramePr>
          <p:cNvPr id="36" name="表格 35"/>
          <p:cNvGraphicFramePr/>
          <p:nvPr>
            <p:custDataLst>
              <p:tags r:id="rId1"/>
            </p:custDataLst>
          </p:nvPr>
        </p:nvGraphicFramePr>
        <p:xfrm>
          <a:off x="5491480" y="919480"/>
          <a:ext cx="6574155" cy="2146935"/>
        </p:xfrm>
        <a:graphic>
          <a:graphicData uri="http://schemas.openxmlformats.org/drawingml/2006/table">
            <a:tbl>
              <a:tblPr firstRow="1" bandRow="1">
                <a:tableStyleId>{5940675A-B579-460E-94D1-54222C63F5DA}</a:tableStyleId>
              </a:tblPr>
              <a:tblGrid>
                <a:gridCol w="5424170"/>
                <a:gridCol w="1149985"/>
              </a:tblGrid>
              <a:tr h="184785">
                <a:tc>
                  <a:txBody>
                    <a:bodyPr/>
                    <a:p>
                      <a:pPr indent="0">
                        <a:buNone/>
                      </a:pPr>
                      <a:r>
                        <a:rPr lang="en-US" sz="1200" b="0">
                          <a:latin typeface="Times New Roman" panose="02020603050405020304" charset="0"/>
                          <a:cs typeface="Times New Roman" panose="02020603050405020304" charset="0"/>
                        </a:rPr>
                        <a:t>Number of authors</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X1</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245110">
                <a:tc>
                  <a:txBody>
                    <a:bodyPr/>
                    <a:p>
                      <a:pPr indent="0">
                        <a:buNone/>
                      </a:pPr>
                      <a:r>
                        <a:rPr lang="en-US" sz="1200" b="0">
                          <a:latin typeface="Times New Roman" panose="02020603050405020304" charset="0"/>
                          <a:cs typeface="Times New Roman" panose="02020603050405020304" charset="0"/>
                        </a:rPr>
                        <a:t>H index of the first author before publishing this paper</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X2</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245110">
                <a:tc>
                  <a:txBody>
                    <a:bodyPr/>
                    <a:p>
                      <a:pPr indent="0">
                        <a:buNone/>
                      </a:pPr>
                      <a:r>
                        <a:rPr lang="en-US" sz="1200" b="0">
                          <a:latin typeface="Times New Roman" panose="02020603050405020304" charset="0"/>
                          <a:cs typeface="Times New Roman" panose="02020603050405020304" charset="0"/>
                        </a:rPr>
                        <a:t>Total number of papers published by the first author before publishing this paper</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X3</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246380">
                <a:tc>
                  <a:txBody>
                    <a:bodyPr/>
                    <a:p>
                      <a:pPr indent="0">
                        <a:buNone/>
                      </a:pPr>
                      <a:r>
                        <a:rPr lang="en-US" sz="1200" b="0">
                          <a:latin typeface="Times New Roman" panose="02020603050405020304" charset="0"/>
                          <a:cs typeface="Times New Roman" panose="02020603050405020304" charset="0"/>
                        </a:rPr>
                        <a:t>Total citation frequency of the first author before publishing this paper</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X4</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244475">
                <a:tc>
                  <a:txBody>
                    <a:bodyPr/>
                    <a:p>
                      <a:pPr indent="0">
                        <a:buNone/>
                      </a:pPr>
                      <a:r>
                        <a:rPr lang="en-US" sz="1200" b="0">
                          <a:latin typeface="Times New Roman" panose="02020603050405020304" charset="0"/>
                          <a:cs typeface="Times New Roman" panose="02020603050405020304" charset="0"/>
                        </a:rPr>
                        <a:t>Average citation frequency of the first author before publishing this paper</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X5</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245110">
                <a:tc>
                  <a:txBody>
                    <a:bodyPr/>
                    <a:p>
                      <a:pPr indent="0">
                        <a:buNone/>
                      </a:pPr>
                      <a:r>
                        <a:rPr lang="en-US" sz="1200" b="0">
                          <a:latin typeface="Times New Roman" panose="02020603050405020304" charset="0"/>
                          <a:cs typeface="Times New Roman" panose="02020603050405020304" charset="0"/>
                        </a:rPr>
                        <a:t>Highest h-index of all authors before publishing this paper</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X6</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244475">
                <a:tc>
                  <a:txBody>
                    <a:bodyPr/>
                    <a:p>
                      <a:pPr indent="0">
                        <a:buNone/>
                      </a:pPr>
                      <a:r>
                        <a:rPr lang="en-US" sz="1200" b="0">
                          <a:latin typeface="Times New Roman" panose="02020603050405020304" charset="0"/>
                          <a:cs typeface="Times New Roman" panose="02020603050405020304" charset="0"/>
                        </a:rPr>
                        <a:t>The highest number of papers published by all authors before publishing this paper</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X7</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246380">
                <a:tc>
                  <a:txBody>
                    <a:bodyPr/>
                    <a:p>
                      <a:pPr indent="0">
                        <a:buNone/>
                      </a:pPr>
                      <a:r>
                        <a:rPr lang="en-US" sz="1200" b="0">
                          <a:latin typeface="Times New Roman" panose="02020603050405020304" charset="0"/>
                          <a:cs typeface="Times New Roman" panose="02020603050405020304" charset="0"/>
                        </a:rPr>
                        <a:t>Highest total citation frequency of all authors before publishing this paper </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X8</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245110">
                <a:tc>
                  <a:txBody>
                    <a:bodyPr/>
                    <a:p>
                      <a:pPr indent="0">
                        <a:buNone/>
                      </a:pPr>
                      <a:r>
                        <a:rPr lang="en-US" sz="1200" b="0">
                          <a:latin typeface="Times New Roman" panose="02020603050405020304" charset="0"/>
                          <a:cs typeface="Times New Roman" panose="02020603050405020304" charset="0"/>
                        </a:rPr>
                        <a:t>Highest average citation frequency of all authors before publishing this paper</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X9</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7" name="表格 36"/>
          <p:cNvGraphicFramePr/>
          <p:nvPr>
            <p:custDataLst>
              <p:tags r:id="rId2"/>
            </p:custDataLst>
          </p:nvPr>
        </p:nvGraphicFramePr>
        <p:xfrm>
          <a:off x="5491480" y="3192145"/>
          <a:ext cx="6574155" cy="2012950"/>
        </p:xfrm>
        <a:graphic>
          <a:graphicData uri="http://schemas.openxmlformats.org/drawingml/2006/table">
            <a:tbl>
              <a:tblPr firstRow="1" bandRow="1">
                <a:tableStyleId>{5940675A-B579-460E-94D1-54222C63F5DA}</a:tableStyleId>
              </a:tblPr>
              <a:tblGrid>
                <a:gridCol w="5424170"/>
                <a:gridCol w="1149985"/>
              </a:tblGrid>
              <a:tr h="186690">
                <a:tc>
                  <a:txBody>
                    <a:bodyPr/>
                    <a:p>
                      <a:pPr indent="0">
                        <a:buNone/>
                      </a:pPr>
                      <a:r>
                        <a:rPr lang="en-US" sz="1200" b="0">
                          <a:latin typeface="Times New Roman" panose="02020603050405020304" charset="0"/>
                          <a:cs typeface="Times New Roman" panose="02020603050405020304" charset="0"/>
                        </a:rPr>
                        <a:t>Number of literature</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X10</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87325">
                <a:tc>
                  <a:txBody>
                    <a:bodyPr/>
                    <a:p>
                      <a:pPr indent="0">
                        <a:buNone/>
                      </a:pPr>
                      <a:r>
                        <a:rPr lang="en-US" sz="1200" b="0">
                          <a:latin typeface="Times New Roman" panose="02020603050405020304" charset="0"/>
                          <a:cs typeface="Times New Roman" panose="02020603050405020304" charset="0"/>
                        </a:rPr>
                        <a:t>Year of first citation </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X11</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319405">
                <a:tc>
                  <a:txBody>
                    <a:bodyPr/>
                    <a:p>
                      <a:pPr indent="0">
                        <a:buNone/>
                      </a:pPr>
                      <a:r>
                        <a:rPr lang="en-US" sz="1200" b="0">
                          <a:latin typeface="Times New Roman" panose="02020603050405020304" charset="0"/>
                          <a:cs typeface="Times New Roman" panose="02020603050405020304" charset="0"/>
                        </a:rPr>
                        <a:t>Citation frequency in the first two years of publication</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X12</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318770">
                <a:tc>
                  <a:txBody>
                    <a:bodyPr/>
                    <a:p>
                      <a:pPr indent="0">
                        <a:buNone/>
                      </a:pPr>
                      <a:r>
                        <a:rPr lang="en-US" sz="1200" b="0">
                          <a:latin typeface="Times New Roman" panose="02020603050405020304" charset="0"/>
                          <a:cs typeface="Times New Roman" panose="02020603050405020304" charset="0"/>
                        </a:rPr>
                        <a:t>Number of citing countries in the first two years of publication</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X13</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319405">
                <a:tc>
                  <a:txBody>
                    <a:bodyPr/>
                    <a:p>
                      <a:pPr indent="0">
                        <a:buNone/>
                      </a:pPr>
                      <a:r>
                        <a:rPr lang="en-US" sz="1200" b="0">
                          <a:latin typeface="Times New Roman" panose="02020603050405020304" charset="0"/>
                          <a:cs typeface="Times New Roman" panose="02020603050405020304" charset="0"/>
                        </a:rPr>
                        <a:t>Type of citing literature in the first two years of publication</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X14</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319405">
                <a:tc>
                  <a:txBody>
                    <a:bodyPr/>
                    <a:p>
                      <a:pPr indent="0">
                        <a:buNone/>
                      </a:pPr>
                      <a:r>
                        <a:rPr lang="en-US" sz="1200" b="0">
                          <a:latin typeface="Times New Roman" panose="02020603050405020304" charset="0"/>
                          <a:cs typeface="Times New Roman" panose="02020603050405020304" charset="0"/>
                        </a:rPr>
                        <a:t>Number of cited journals in the first two years of publication</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X15</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361950">
                <a:tc>
                  <a:txBody>
                    <a:bodyPr/>
                    <a:p>
                      <a:pPr indent="0">
                        <a:buNone/>
                      </a:pPr>
                      <a:r>
                        <a:rPr lang="en-US" sz="1200" b="0">
                          <a:latin typeface="Times New Roman" panose="02020603050405020304" charset="0"/>
                          <a:cs typeface="Times New Roman" panose="02020603050405020304" charset="0"/>
                        </a:rPr>
                        <a:t>Number of citing disciplines in the first two years of publication</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X16</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39" name="表格 38"/>
          <p:cNvGraphicFramePr/>
          <p:nvPr>
            <p:custDataLst>
              <p:tags r:id="rId3"/>
            </p:custDataLst>
          </p:nvPr>
        </p:nvGraphicFramePr>
        <p:xfrm>
          <a:off x="5491480" y="5287645"/>
          <a:ext cx="6574155" cy="1595120"/>
        </p:xfrm>
        <a:graphic>
          <a:graphicData uri="http://schemas.openxmlformats.org/drawingml/2006/table">
            <a:tbl>
              <a:tblPr firstRow="1" bandRow="1">
                <a:tableStyleId>{5940675A-B579-460E-94D1-54222C63F5DA}</a:tableStyleId>
              </a:tblPr>
              <a:tblGrid>
                <a:gridCol w="5424170"/>
                <a:gridCol w="1149985"/>
              </a:tblGrid>
              <a:tr h="199390">
                <a:tc>
                  <a:txBody>
                    <a:bodyPr/>
                    <a:p>
                      <a:pPr indent="0">
                        <a:buNone/>
                      </a:pPr>
                      <a:r>
                        <a:rPr lang="en-US" sz="1200" b="0">
                          <a:latin typeface="Times New Roman" panose="02020603050405020304" charset="0"/>
                          <a:cs typeface="Times New Roman" panose="02020603050405020304" charset="0"/>
                        </a:rPr>
                        <a:t>Total citation frequency of journals</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X17</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99390">
                <a:tc>
                  <a:txBody>
                    <a:bodyPr/>
                    <a:p>
                      <a:pPr indent="0">
                        <a:buNone/>
                      </a:pPr>
                      <a:r>
                        <a:rPr lang="en-US" sz="1200" b="0">
                          <a:latin typeface="Times New Roman" panose="02020603050405020304" charset="0"/>
                          <a:cs typeface="Times New Roman" panose="02020603050405020304" charset="0"/>
                        </a:rPr>
                        <a:t>Journal impact factors</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X18</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199390">
                <a:tc>
                  <a:txBody>
                    <a:bodyPr/>
                    <a:p>
                      <a:pPr indent="0">
                        <a:buNone/>
                      </a:pPr>
                      <a:r>
                        <a:rPr lang="en-US" sz="1200" b="0">
                          <a:latin typeface="Times New Roman" panose="02020603050405020304" charset="0"/>
                          <a:cs typeface="Times New Roman" panose="02020603050405020304" charset="0"/>
                        </a:rPr>
                        <a:t>5-year impact factors of journals </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X19</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199390">
                <a:tc>
                  <a:txBody>
                    <a:bodyPr/>
                    <a:p>
                      <a:pPr indent="0">
                        <a:buNone/>
                      </a:pPr>
                      <a:r>
                        <a:rPr lang="en-US" sz="1200" b="0">
                          <a:latin typeface="Times New Roman" panose="02020603050405020304" charset="0"/>
                          <a:cs typeface="Times New Roman" panose="02020603050405020304" charset="0"/>
                        </a:rPr>
                        <a:t>Immediacy index of journals</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X20</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199390">
                <a:tc>
                  <a:txBody>
                    <a:bodyPr/>
                    <a:p>
                      <a:pPr indent="0">
                        <a:buNone/>
                      </a:pPr>
                      <a:r>
                        <a:rPr lang="en-US" sz="1200" b="0">
                          <a:latin typeface="Times New Roman" panose="02020603050405020304" charset="0"/>
                          <a:cs typeface="Times New Roman" panose="02020603050405020304" charset="0"/>
                        </a:rPr>
                        <a:t>Published article volume of journals</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X21</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199390">
                <a:tc>
                  <a:txBody>
                    <a:bodyPr/>
                    <a:p>
                      <a:pPr indent="0">
                        <a:buNone/>
                      </a:pPr>
                      <a:r>
                        <a:rPr lang="en-US" sz="1200" b="0">
                          <a:latin typeface="Times New Roman" panose="02020603050405020304" charset="0"/>
                          <a:cs typeface="Times New Roman" panose="02020603050405020304" charset="0"/>
                        </a:rPr>
                        <a:t>Cited half-life of journals</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X22</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199390">
                <a:tc>
                  <a:txBody>
                    <a:bodyPr/>
                    <a:p>
                      <a:pPr indent="0">
                        <a:buNone/>
                      </a:pPr>
                      <a:r>
                        <a:rPr lang="en-US" sz="1200" b="0">
                          <a:latin typeface="Times New Roman" panose="02020603050405020304" charset="0"/>
                          <a:cs typeface="Times New Roman" panose="02020603050405020304" charset="0"/>
                        </a:rPr>
                        <a:t>Value of characteristic factors</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cap="flat">
                      <a:noFill/>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X23</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cap="flat">
                      <a:noFill/>
                    </a:lnB>
                    <a:lnTlToBr>
                      <a:noFill/>
                    </a:lnTlToBr>
                    <a:lnBlToTr>
                      <a:noFill/>
                    </a:lnBlToTr>
                    <a:noFill/>
                  </a:tcPr>
                </a:tc>
              </a:tr>
              <a:tr h="199390">
                <a:tc>
                  <a:txBody>
                    <a:bodyPr/>
                    <a:p>
                      <a:pPr indent="0">
                        <a:buNone/>
                      </a:pPr>
                      <a:r>
                        <a:rPr lang="en-US" sz="1200" b="0">
                          <a:latin typeface="Times New Roman" panose="02020603050405020304" charset="0"/>
                          <a:cs typeface="Times New Roman" panose="02020603050405020304" charset="0"/>
                        </a:rPr>
                        <a:t>Value of paper impact</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a:noFill/>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lgn="r">
                        <a:buNone/>
                      </a:pPr>
                      <a:r>
                        <a:rPr lang="en-US" sz="900" b="0">
                          <a:latin typeface="Times New Roman" panose="02020603050405020304" charset="0"/>
                          <a:cs typeface="Times New Roman" panose="02020603050405020304" charset="0"/>
                        </a:rPr>
                        <a:t>X24</a:t>
                      </a:r>
                      <a:endParaRPr lang="en-US" altLang="en-US" sz="9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a:noFill/>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pSp>
        <p:nvGrpSpPr>
          <p:cNvPr id="2" name="组合 1"/>
          <p:cNvGrpSpPr/>
          <p:nvPr/>
        </p:nvGrpSpPr>
        <p:grpSpPr>
          <a:xfrm>
            <a:off x="726440" y="12065"/>
            <a:ext cx="9276715" cy="791210"/>
            <a:chOff x="1144" y="19"/>
            <a:chExt cx="14609" cy="1246"/>
          </a:xfrm>
        </p:grpSpPr>
        <p:cxnSp>
          <p:nvCxnSpPr>
            <p:cNvPr id="23" name="直接连接符 22"/>
            <p:cNvCxnSpPr/>
            <p:nvPr/>
          </p:nvCxnSpPr>
          <p:spPr>
            <a:xfrm>
              <a:off x="1307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7753" y="19"/>
              <a:ext cx="2624" cy="1247"/>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bg1"/>
                </a:solidFill>
              </a:endParaRPr>
            </a:p>
          </p:txBody>
        </p:sp>
        <p:cxnSp>
          <p:nvCxnSpPr>
            <p:cNvPr id="9" name="直接连接符 8"/>
            <p:cNvCxnSpPr/>
            <p:nvPr/>
          </p:nvCxnSpPr>
          <p:spPr>
            <a:xfrm>
              <a:off x="1575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6"/>
            <p:cNvSpPr txBox="1"/>
            <p:nvPr/>
          </p:nvSpPr>
          <p:spPr>
            <a:xfrm>
              <a:off x="5314" y="57"/>
              <a:ext cx="2117" cy="1167"/>
            </a:xfrm>
            <a:prstGeom prst="rect">
              <a:avLst/>
            </a:prstGeom>
            <a:noFill/>
          </p:spPr>
          <p:txBody>
            <a:bodyPr wrap="square" lIns="0" tIns="48000" rIns="0" bIns="48000" rtlCol="0">
              <a:spAutoFit/>
            </a:bodyPr>
            <a:lstStyle/>
            <a:p>
              <a:pPr algn="ctr"/>
              <a:r>
                <a:rPr sz="1400" b="1" dirty="0">
                  <a:solidFill>
                    <a:srgbClr val="7F7F7F"/>
                  </a:solidFill>
                  <a:latin typeface="Times New Roman" panose="02020603050405020304" charset="0"/>
                  <a:cs typeface="Times New Roman" panose="02020603050405020304" charset="0"/>
                  <a:sym typeface="+mn-ea"/>
                </a:rPr>
                <a:t>Research background and </a:t>
              </a:r>
              <a:r>
                <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rPr>
                <a:t>Problem</a:t>
              </a:r>
              <a:endParaRPr lang="zh-CN" altLang="en-US" sz="1400" b="1" dirty="0">
                <a:solidFill>
                  <a:srgbClr val="7F7F7F"/>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7" name="TextBox 7"/>
            <p:cNvSpPr txBox="1"/>
            <p:nvPr/>
          </p:nvSpPr>
          <p:spPr>
            <a:xfrm>
              <a:off x="8043" y="226"/>
              <a:ext cx="2117" cy="828"/>
            </a:xfrm>
            <a:prstGeom prst="rect">
              <a:avLst/>
            </a:prstGeom>
            <a:noFill/>
          </p:spPr>
          <p:txBody>
            <a:bodyPr wrap="square" lIns="0" tIns="48000" rIns="0" bIns="48000" rtlCol="0">
              <a:spAutoFit/>
            </a:bodyPr>
            <a:lstStyle/>
            <a:p>
              <a:pPr algn="ctr"/>
              <a:r>
                <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rPr>
                <a:t>Data and Methods</a:t>
              </a:r>
              <a:endParaRPr lang="zh-CN" altLang="en-US" sz="1400" b="1"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
          <p:nvSpPr>
            <p:cNvPr id="28" name="TextBox 9"/>
            <p:cNvSpPr txBox="1"/>
            <p:nvPr/>
          </p:nvSpPr>
          <p:spPr>
            <a:xfrm>
              <a:off x="10699" y="266"/>
              <a:ext cx="2117" cy="828"/>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Experiment and Result Analysis</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sp>
          <p:nvSpPr>
            <p:cNvPr id="22" name="TextBox 10"/>
            <p:cNvSpPr txBox="1"/>
            <p:nvPr/>
          </p:nvSpPr>
          <p:spPr>
            <a:xfrm>
              <a:off x="13356" y="436"/>
              <a:ext cx="2117" cy="489"/>
            </a:xfrm>
            <a:prstGeom prst="rect">
              <a:avLst/>
            </a:prstGeom>
            <a:noFill/>
          </p:spPr>
          <p:txBody>
            <a:bodyPr wrap="square" lIns="0" tIns="48000" rIns="0" bIns="48000" rtlCol="0">
              <a:spAutoFit/>
            </a:bodyPr>
            <a:lstStyle/>
            <a:p>
              <a:pPr algn="ctr"/>
              <a:r>
                <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rPr>
                <a:t>Conclusion</a:t>
              </a:r>
              <a:endParaRPr lang="zh-CN" altLang="en-US" sz="1400" b="1" dirty="0">
                <a:solidFill>
                  <a:schemeClr val="bg1">
                    <a:lumMod val="50000"/>
                  </a:schemeClr>
                </a:solidFill>
                <a:latin typeface="Times New Roman" panose="02020603050405020304" charset="0"/>
                <a:ea typeface="微软雅黑" panose="020B0503020204020204" pitchFamily="34" charset="-122"/>
                <a:cs typeface="Times New Roman" panose="02020603050405020304" charset="0"/>
              </a:endParaRPr>
            </a:p>
          </p:txBody>
        </p:sp>
        <p:cxnSp>
          <p:nvCxnSpPr>
            <p:cNvPr id="31" name="直接连接符 30"/>
            <p:cNvCxnSpPr/>
            <p:nvPr/>
          </p:nvCxnSpPr>
          <p:spPr>
            <a:xfrm>
              <a:off x="10393" y="449"/>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 y="186"/>
              <a:ext cx="3098" cy="823"/>
            </a:xfrm>
            <a:prstGeom prst="rect">
              <a:avLst/>
            </a:prstGeom>
          </p:spPr>
        </p:pic>
        <p:cxnSp>
          <p:nvCxnSpPr>
            <p:cNvPr id="24" name="直接连接符 23"/>
            <p:cNvCxnSpPr/>
            <p:nvPr/>
          </p:nvCxnSpPr>
          <p:spPr>
            <a:xfrm>
              <a:off x="7713" y="447"/>
              <a:ext cx="0" cy="3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MH" val="20151121191650"/>
  <p:tag name="MH_LIBRARY" val="GRAPHIC"/>
  <p:tag name="MH_TYPE" val="Other"/>
  <p:tag name="MH_ORDER" val="8"/>
</p:tagLst>
</file>

<file path=ppt/tags/tag10.xml><?xml version="1.0" encoding="utf-8"?>
<p:tagLst xmlns:p="http://schemas.openxmlformats.org/presentationml/2006/main">
  <p:tag name="MH" val="20151121191650"/>
  <p:tag name="MH_LIBRARY" val="GRAPHIC"/>
  <p:tag name="MH_TYPE" val="Other"/>
  <p:tag name="MH_ORDER" val="8"/>
</p:tagLst>
</file>

<file path=ppt/tags/tag11.xml><?xml version="1.0" encoding="utf-8"?>
<p:tagLst xmlns:p="http://schemas.openxmlformats.org/presentationml/2006/main">
  <p:tag name="MH" val="20151121191650"/>
  <p:tag name="MH_LIBRARY" val="GRAPHIC"/>
  <p:tag name="MH_TYPE" val="Other"/>
  <p:tag name="MH_ORDER" val="8"/>
</p:tagLst>
</file>

<file path=ppt/tags/tag12.xml><?xml version="1.0" encoding="utf-8"?>
<p:tagLst xmlns:p="http://schemas.openxmlformats.org/presentationml/2006/main">
  <p:tag name="COMMONDATA" val="eyJoZGlkIjoiOGQ1YTRlNmZmNTJiMGExYmM1ZWVlZTZjNDE2OGU5ZTQifQ=="/>
</p:tagLst>
</file>

<file path=ppt/tags/tag2.xml><?xml version="1.0" encoding="utf-8"?>
<p:tagLst xmlns:p="http://schemas.openxmlformats.org/presentationml/2006/main">
  <p:tag name="MH" val="20151121191650"/>
  <p:tag name="MH_LIBRARY" val="GRAPHIC"/>
  <p:tag name="MH_TYPE" val="Other"/>
  <p:tag name="MH_ORDER" val="8"/>
</p:tagLst>
</file>

<file path=ppt/tags/tag3.xml><?xml version="1.0" encoding="utf-8"?>
<p:tagLst xmlns:p="http://schemas.openxmlformats.org/presentationml/2006/main">
  <p:tag name="KSO_WM_UNIT_TABLE_BEAUTIFY" val="smartTable{72ba34ee-c800-405a-969d-2c84bbd8b9a1}"/>
  <p:tag name="TABLE_ENDDRAG_ORIGIN_RECT" val="517*169"/>
  <p:tag name="TABLE_ENDDRAG_RECT" val="432*72*517*169"/>
</p:tagLst>
</file>

<file path=ppt/tags/tag4.xml><?xml version="1.0" encoding="utf-8"?>
<p:tagLst xmlns:p="http://schemas.openxmlformats.org/presentationml/2006/main">
  <p:tag name="KSO_WM_UNIT_TABLE_BEAUTIFY" val="smartTable{94de0eb4-2c51-4a2a-a3a4-beca89690a8b}"/>
  <p:tag name="TABLE_ENDDRAG_ORIGIN_RECT" val="517*158"/>
  <p:tag name="TABLE_ENDDRAG_RECT" val="432*251*517*158"/>
</p:tagLst>
</file>

<file path=ppt/tags/tag5.xml><?xml version="1.0" encoding="utf-8"?>
<p:tagLst xmlns:p="http://schemas.openxmlformats.org/presentationml/2006/main">
  <p:tag name="KSO_WM_UNIT_TABLE_BEAUTIFY" val="smartTable{6fbaa121-b271-4b33-a41b-8a0bfcb44a8b}"/>
  <p:tag name="TABLE_ENDDRAG_ORIGIN_RECT" val="517*121"/>
  <p:tag name="TABLE_ENDDRAG_RECT" val="432*420*517*121"/>
</p:tagLst>
</file>

<file path=ppt/tags/tag6.xml><?xml version="1.0" encoding="utf-8"?>
<p:tagLst xmlns:p="http://schemas.openxmlformats.org/presentationml/2006/main">
  <p:tag name="KSO_WM_UNIT_PLACING_PICTURE_USER_VIEWPORT" val="{&quot;height&quot;:1394,&quot;width&quot;:1469}"/>
</p:tagLst>
</file>

<file path=ppt/tags/tag7.xml><?xml version="1.0" encoding="utf-8"?>
<p:tagLst xmlns:p="http://schemas.openxmlformats.org/presentationml/2006/main">
  <p:tag name="KSO_WM_UNIT_TABLE_BEAUTIFY" val="smartTable{0a26972a-3f91-423c-b5ad-a3800d134c24}"/>
  <p:tag name="TABLE_ENDDRAG_ORIGIN_RECT" val="899*171"/>
  <p:tag name="TABLE_ENDDRAG_RECT" val="45*316*899*171"/>
</p:tagLst>
</file>

<file path=ppt/tags/tag8.xml><?xml version="1.0" encoding="utf-8"?>
<p:tagLst xmlns:p="http://schemas.openxmlformats.org/presentationml/2006/main">
  <p:tag name="KSO_WM_UNIT_TABLE_BEAUTIFY" val="smartTable{9a7962ac-4cb6-4f10-b703-ca82ceaeedd0}"/>
</p:tagLst>
</file>

<file path=ppt/tags/tag9.xml><?xml version="1.0" encoding="utf-8"?>
<p:tagLst xmlns:p="http://schemas.openxmlformats.org/presentationml/2006/main">
  <p:tag name="KSO_WM_UNIT_TABLE_BEAUTIFY" val="smartTable{8825a35a-2130-4507-9213-14934f7fa439}"/>
  <p:tag name="TABLE_ENDDRAG_ORIGIN_RECT" val="792*180"/>
  <p:tag name="TABLE_ENDDRAG_RECT" val="91*229*792*180"/>
</p:tagLst>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19256</Words>
  <Application>WPS 演示</Application>
  <PresentationFormat>宽屏</PresentationFormat>
  <Paragraphs>732</Paragraphs>
  <Slides>26</Slides>
  <Notes>28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Arial</vt:lpstr>
      <vt:lpstr>宋体</vt:lpstr>
      <vt:lpstr>Wingdings</vt:lpstr>
      <vt:lpstr>Times New Roman</vt:lpstr>
      <vt:lpstr>微软雅黑</vt:lpstr>
      <vt:lpstr>Impact MT Std</vt:lpstr>
      <vt:lpstr>黑体</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宋星宇</dc:creator>
  <cp:lastModifiedBy>日日永九</cp:lastModifiedBy>
  <cp:revision>162</cp:revision>
  <dcterms:created xsi:type="dcterms:W3CDTF">1900-01-01T00:00:00Z</dcterms:created>
  <dcterms:modified xsi:type="dcterms:W3CDTF">2022-10-09T04:30:40Z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9D8BA8F5778D4A94A7D81953891A8B91</vt:lpwstr>
  </property>
</Properties>
</file>